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4"/>
  </p:sldMasterIdLst>
  <p:notesMasterIdLst>
    <p:notesMasterId r:id="rId28"/>
  </p:notesMasterIdLst>
  <p:sldIdLst>
    <p:sldId id="272" r:id="rId5"/>
    <p:sldId id="257" r:id="rId6"/>
    <p:sldId id="262" r:id="rId7"/>
    <p:sldId id="292" r:id="rId8"/>
    <p:sldId id="273" r:id="rId9"/>
    <p:sldId id="287" r:id="rId10"/>
    <p:sldId id="274" r:id="rId11"/>
    <p:sldId id="275" r:id="rId12"/>
    <p:sldId id="276" r:id="rId13"/>
    <p:sldId id="288" r:id="rId14"/>
    <p:sldId id="277" r:id="rId15"/>
    <p:sldId id="278" r:id="rId16"/>
    <p:sldId id="289" r:id="rId17"/>
    <p:sldId id="293" r:id="rId18"/>
    <p:sldId id="294" r:id="rId19"/>
    <p:sldId id="295" r:id="rId20"/>
    <p:sldId id="296" r:id="rId21"/>
    <p:sldId id="297" r:id="rId22"/>
    <p:sldId id="283" r:id="rId23"/>
    <p:sldId id="290" r:id="rId24"/>
    <p:sldId id="291" r:id="rId25"/>
    <p:sldId id="286" r:id="rId26"/>
    <p:sldId id="264"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2" autoAdjust="0"/>
    <p:restoredTop sz="93202" autoAdjust="0"/>
  </p:normalViewPr>
  <p:slideViewPr>
    <p:cSldViewPr snapToGrid="0">
      <p:cViewPr varScale="1">
        <p:scale>
          <a:sx n="75" d="100"/>
          <a:sy n="75" d="100"/>
        </p:scale>
        <p:origin x="324"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16715-5CA4-42B2-95CA-1247A5F4D5E9}" type="doc">
      <dgm:prSet loTypeId="urn:microsoft.com/office/officeart/2005/8/layout/hierarchy6" loCatId="hierarchy" qsTypeId="urn:microsoft.com/office/officeart/2005/8/quickstyle/simple5" qsCatId="simple" csTypeId="urn:microsoft.com/office/officeart/2005/8/colors/colorful3" csCatId="colorful" phldr="1"/>
      <dgm:spPr/>
      <dgm:t>
        <a:bodyPr/>
        <a:lstStyle/>
        <a:p>
          <a:endParaRPr lang="en-GB"/>
        </a:p>
      </dgm:t>
    </dgm:pt>
    <dgm:pt modelId="{57F58272-E06B-4009-A82B-47A12B45EFBB}">
      <dgm:prSet phldrT="[Text]"/>
      <dgm:spPr/>
      <dgm:t>
        <a:bodyPr/>
        <a:lstStyle/>
        <a:p>
          <a:r>
            <a:rPr lang="en-US" dirty="0"/>
            <a:t>IAS 16</a:t>
          </a:r>
          <a:endParaRPr lang="en-GB" dirty="0"/>
        </a:p>
      </dgm:t>
    </dgm:pt>
    <dgm:pt modelId="{F3A96310-0689-47BD-9286-827DF2355C5A}" type="parTrans" cxnId="{4E48A32D-3825-40FB-9C2A-BB3BF3F455B6}">
      <dgm:prSet/>
      <dgm:spPr/>
      <dgm:t>
        <a:bodyPr/>
        <a:lstStyle/>
        <a:p>
          <a:endParaRPr lang="en-GB"/>
        </a:p>
      </dgm:t>
    </dgm:pt>
    <dgm:pt modelId="{E4B23F62-BDF9-4FEA-930D-20D1308F6231}" type="sibTrans" cxnId="{4E48A32D-3825-40FB-9C2A-BB3BF3F455B6}">
      <dgm:prSet/>
      <dgm:spPr/>
      <dgm:t>
        <a:bodyPr/>
        <a:lstStyle/>
        <a:p>
          <a:endParaRPr lang="en-GB"/>
        </a:p>
      </dgm:t>
    </dgm:pt>
    <dgm:pt modelId="{CD7ADCEB-DC9D-432A-A61E-B97765028445}">
      <dgm:prSet phldrT="[Text]"/>
      <dgm:spPr/>
      <dgm:t>
        <a:bodyPr/>
        <a:lstStyle/>
        <a:p>
          <a:r>
            <a:rPr lang="en-US" dirty="0"/>
            <a:t>What</a:t>
          </a:r>
          <a:endParaRPr lang="en-GB" dirty="0"/>
        </a:p>
      </dgm:t>
    </dgm:pt>
    <dgm:pt modelId="{C8D2A18D-CBCA-45E1-82C0-9DB85557DC6B}" type="parTrans" cxnId="{80C5C710-95D6-48D6-9FC8-4D560F1B8219}">
      <dgm:prSet/>
      <dgm:spPr/>
      <dgm:t>
        <a:bodyPr/>
        <a:lstStyle/>
        <a:p>
          <a:endParaRPr lang="en-GB"/>
        </a:p>
      </dgm:t>
    </dgm:pt>
    <dgm:pt modelId="{30CCA0C5-CA2D-4BF3-8167-FC19D6430C1F}" type="sibTrans" cxnId="{80C5C710-95D6-48D6-9FC8-4D560F1B8219}">
      <dgm:prSet/>
      <dgm:spPr/>
      <dgm:t>
        <a:bodyPr/>
        <a:lstStyle/>
        <a:p>
          <a:endParaRPr lang="en-GB"/>
        </a:p>
      </dgm:t>
    </dgm:pt>
    <dgm:pt modelId="{4A18C57F-18DE-4C4A-9B08-64ED8E70694A}">
      <dgm:prSet phldrT="[Text]"/>
      <dgm:spPr/>
      <dgm:t>
        <a:bodyPr/>
        <a:lstStyle/>
        <a:p>
          <a:r>
            <a:rPr lang="en-US" dirty="0"/>
            <a:t>Definition</a:t>
          </a:r>
          <a:endParaRPr lang="en-GB" dirty="0"/>
        </a:p>
      </dgm:t>
    </dgm:pt>
    <dgm:pt modelId="{A5A14616-CCB0-4B8F-BC67-D26C0E6340F6}" type="parTrans" cxnId="{7A0DA35A-7A86-484F-8CD7-3FDB118CC67D}">
      <dgm:prSet/>
      <dgm:spPr/>
      <dgm:t>
        <a:bodyPr/>
        <a:lstStyle/>
        <a:p>
          <a:endParaRPr lang="en-GB"/>
        </a:p>
      </dgm:t>
    </dgm:pt>
    <dgm:pt modelId="{D5AD2FDE-D69D-4DB0-A2EE-AEB5F3D7B43A}" type="sibTrans" cxnId="{7A0DA35A-7A86-484F-8CD7-3FDB118CC67D}">
      <dgm:prSet/>
      <dgm:spPr/>
      <dgm:t>
        <a:bodyPr/>
        <a:lstStyle/>
        <a:p>
          <a:endParaRPr lang="en-GB"/>
        </a:p>
      </dgm:t>
    </dgm:pt>
    <dgm:pt modelId="{CF28307D-9DA3-439B-911D-8F73458E419A}">
      <dgm:prSet phldrT="[Text]"/>
      <dgm:spPr/>
      <dgm:t>
        <a:bodyPr/>
        <a:lstStyle/>
        <a:p>
          <a:r>
            <a:rPr lang="en-US" dirty="0"/>
            <a:t>Recognition</a:t>
          </a:r>
          <a:endParaRPr lang="en-GB" dirty="0"/>
        </a:p>
      </dgm:t>
    </dgm:pt>
    <dgm:pt modelId="{3EA34620-3E9A-4233-8A8E-3E079A326B63}" type="parTrans" cxnId="{93196335-8185-4435-96FB-E8329C407756}">
      <dgm:prSet/>
      <dgm:spPr/>
      <dgm:t>
        <a:bodyPr/>
        <a:lstStyle/>
        <a:p>
          <a:endParaRPr lang="en-GB"/>
        </a:p>
      </dgm:t>
    </dgm:pt>
    <dgm:pt modelId="{CCF2C972-0A80-4D93-B101-1CBEBF55E152}" type="sibTrans" cxnId="{93196335-8185-4435-96FB-E8329C407756}">
      <dgm:prSet/>
      <dgm:spPr/>
      <dgm:t>
        <a:bodyPr/>
        <a:lstStyle/>
        <a:p>
          <a:endParaRPr lang="en-GB"/>
        </a:p>
      </dgm:t>
    </dgm:pt>
    <dgm:pt modelId="{FCE723B9-E830-4571-996A-DEC4525F91E1}">
      <dgm:prSet phldrT="[Text]"/>
      <dgm:spPr/>
      <dgm:t>
        <a:bodyPr/>
        <a:lstStyle/>
        <a:p>
          <a:r>
            <a:rPr lang="en-US" dirty="0"/>
            <a:t>How much</a:t>
          </a:r>
          <a:endParaRPr lang="en-GB" dirty="0"/>
        </a:p>
      </dgm:t>
    </dgm:pt>
    <dgm:pt modelId="{D27F3F5A-47A4-442E-9A5E-C50C929CD8C9}" type="parTrans" cxnId="{90106DA1-9DB1-46E0-B4BD-A77999376365}">
      <dgm:prSet/>
      <dgm:spPr/>
      <dgm:t>
        <a:bodyPr/>
        <a:lstStyle/>
        <a:p>
          <a:endParaRPr lang="en-GB"/>
        </a:p>
      </dgm:t>
    </dgm:pt>
    <dgm:pt modelId="{8547A92E-1A6B-4A28-AB93-293ADBD9C8E7}" type="sibTrans" cxnId="{90106DA1-9DB1-46E0-B4BD-A77999376365}">
      <dgm:prSet/>
      <dgm:spPr/>
      <dgm:t>
        <a:bodyPr/>
        <a:lstStyle/>
        <a:p>
          <a:endParaRPr lang="en-GB"/>
        </a:p>
      </dgm:t>
    </dgm:pt>
    <dgm:pt modelId="{AABC0222-81DC-400F-9B71-687B6DF3EFF0}">
      <dgm:prSet phldrT="[Text]"/>
      <dgm:spPr/>
      <dgm:t>
        <a:bodyPr/>
        <a:lstStyle/>
        <a:p>
          <a:r>
            <a:rPr lang="en-US" dirty="0"/>
            <a:t>Carrying amount</a:t>
          </a:r>
          <a:endParaRPr lang="en-GB" dirty="0"/>
        </a:p>
      </dgm:t>
    </dgm:pt>
    <dgm:pt modelId="{9537272F-9F3F-4275-AEEC-E4CC1DA59561}" type="parTrans" cxnId="{A5DAD993-D037-41E4-A6A0-5705916178D6}">
      <dgm:prSet/>
      <dgm:spPr/>
      <dgm:t>
        <a:bodyPr/>
        <a:lstStyle/>
        <a:p>
          <a:endParaRPr lang="en-GB"/>
        </a:p>
      </dgm:t>
    </dgm:pt>
    <dgm:pt modelId="{F3DED147-DCD0-4FB7-B5BC-1BE076418535}" type="sibTrans" cxnId="{A5DAD993-D037-41E4-A6A0-5705916178D6}">
      <dgm:prSet/>
      <dgm:spPr/>
      <dgm:t>
        <a:bodyPr/>
        <a:lstStyle/>
        <a:p>
          <a:endParaRPr lang="en-GB"/>
        </a:p>
      </dgm:t>
    </dgm:pt>
    <dgm:pt modelId="{B4323C9B-F903-4FA9-B331-E79648597773}">
      <dgm:prSet/>
      <dgm:spPr/>
      <dgm:t>
        <a:bodyPr/>
        <a:lstStyle/>
        <a:p>
          <a:r>
            <a:rPr lang="en-US" dirty="0"/>
            <a:t>Depreciation</a:t>
          </a:r>
          <a:endParaRPr lang="en-GB" dirty="0"/>
        </a:p>
      </dgm:t>
    </dgm:pt>
    <dgm:pt modelId="{00DC164F-2B05-4E65-B012-30B7516A0D12}" type="parTrans" cxnId="{FCD2495B-A511-4590-B3B1-6D22B8979E83}">
      <dgm:prSet/>
      <dgm:spPr/>
      <dgm:t>
        <a:bodyPr/>
        <a:lstStyle/>
        <a:p>
          <a:endParaRPr lang="en-GB"/>
        </a:p>
      </dgm:t>
    </dgm:pt>
    <dgm:pt modelId="{9E80817D-B08C-4C03-9A5F-9D13D213B7AF}" type="sibTrans" cxnId="{FCD2495B-A511-4590-B3B1-6D22B8979E83}">
      <dgm:prSet/>
      <dgm:spPr/>
      <dgm:t>
        <a:bodyPr/>
        <a:lstStyle/>
        <a:p>
          <a:endParaRPr lang="en-GB"/>
        </a:p>
      </dgm:t>
    </dgm:pt>
    <dgm:pt modelId="{31B2C0F5-6AF1-4144-8062-F2BD4300581B}">
      <dgm:prSet/>
      <dgm:spPr/>
      <dgm:t>
        <a:bodyPr/>
        <a:lstStyle/>
        <a:p>
          <a:r>
            <a:rPr lang="en-US" dirty="0"/>
            <a:t>Derecognition</a:t>
          </a:r>
          <a:endParaRPr lang="en-GB" dirty="0"/>
        </a:p>
      </dgm:t>
    </dgm:pt>
    <dgm:pt modelId="{EF3DAFEC-8264-4352-95B7-187A0EF26E78}" type="parTrans" cxnId="{90F9CB13-D23D-41D8-A04E-37DD3802EB73}">
      <dgm:prSet/>
      <dgm:spPr/>
      <dgm:t>
        <a:bodyPr/>
        <a:lstStyle/>
        <a:p>
          <a:endParaRPr lang="en-GB"/>
        </a:p>
      </dgm:t>
    </dgm:pt>
    <dgm:pt modelId="{C1716CA1-AECC-467B-998D-CAF748283A0B}" type="sibTrans" cxnId="{90F9CB13-D23D-41D8-A04E-37DD3802EB73}">
      <dgm:prSet/>
      <dgm:spPr/>
      <dgm:t>
        <a:bodyPr/>
        <a:lstStyle/>
        <a:p>
          <a:endParaRPr lang="en-GB"/>
        </a:p>
      </dgm:t>
    </dgm:pt>
    <dgm:pt modelId="{30DAFC32-6231-47E8-917C-163B7B2DC88E}" type="pres">
      <dgm:prSet presAssocID="{1A716715-5CA4-42B2-95CA-1247A5F4D5E9}" presName="mainComposite" presStyleCnt="0">
        <dgm:presLayoutVars>
          <dgm:chPref val="1"/>
          <dgm:dir/>
          <dgm:animOne val="branch"/>
          <dgm:animLvl val="lvl"/>
          <dgm:resizeHandles val="exact"/>
        </dgm:presLayoutVars>
      </dgm:prSet>
      <dgm:spPr/>
    </dgm:pt>
    <dgm:pt modelId="{88C94786-4F6B-4EA2-BAED-AB470B0D3CB8}" type="pres">
      <dgm:prSet presAssocID="{1A716715-5CA4-42B2-95CA-1247A5F4D5E9}" presName="hierFlow" presStyleCnt="0"/>
      <dgm:spPr/>
    </dgm:pt>
    <dgm:pt modelId="{06ABCD28-A864-47A6-AE14-670A112EABE9}" type="pres">
      <dgm:prSet presAssocID="{1A716715-5CA4-42B2-95CA-1247A5F4D5E9}" presName="hierChild1" presStyleCnt="0">
        <dgm:presLayoutVars>
          <dgm:chPref val="1"/>
          <dgm:animOne val="branch"/>
          <dgm:animLvl val="lvl"/>
        </dgm:presLayoutVars>
      </dgm:prSet>
      <dgm:spPr/>
    </dgm:pt>
    <dgm:pt modelId="{522E3E59-6E95-4083-A122-79A407D35CB4}" type="pres">
      <dgm:prSet presAssocID="{57F58272-E06B-4009-A82B-47A12B45EFBB}" presName="Name14" presStyleCnt="0"/>
      <dgm:spPr/>
    </dgm:pt>
    <dgm:pt modelId="{9AB92C8E-0B68-4FA9-84F4-C5819A4541A3}" type="pres">
      <dgm:prSet presAssocID="{57F58272-E06B-4009-A82B-47A12B45EFBB}" presName="level1Shape" presStyleLbl="node0" presStyleIdx="0" presStyleCnt="1">
        <dgm:presLayoutVars>
          <dgm:chPref val="3"/>
        </dgm:presLayoutVars>
      </dgm:prSet>
      <dgm:spPr/>
    </dgm:pt>
    <dgm:pt modelId="{33346B54-5218-4FCD-A542-4CE10C80E7F9}" type="pres">
      <dgm:prSet presAssocID="{57F58272-E06B-4009-A82B-47A12B45EFBB}" presName="hierChild2" presStyleCnt="0"/>
      <dgm:spPr/>
    </dgm:pt>
    <dgm:pt modelId="{3CCBC9C5-4968-4D93-84AA-3E46215CC8E5}" type="pres">
      <dgm:prSet presAssocID="{C8D2A18D-CBCA-45E1-82C0-9DB85557DC6B}" presName="Name19" presStyleLbl="parChTrans1D2" presStyleIdx="0" presStyleCnt="2"/>
      <dgm:spPr/>
    </dgm:pt>
    <dgm:pt modelId="{791BBCAE-F642-4410-A0D1-58D67EF0159D}" type="pres">
      <dgm:prSet presAssocID="{CD7ADCEB-DC9D-432A-A61E-B97765028445}" presName="Name21" presStyleCnt="0"/>
      <dgm:spPr/>
    </dgm:pt>
    <dgm:pt modelId="{A528C6DF-A0FE-4E77-9046-AD1B2AB7EE18}" type="pres">
      <dgm:prSet presAssocID="{CD7ADCEB-DC9D-432A-A61E-B97765028445}" presName="level2Shape" presStyleLbl="node2" presStyleIdx="0" presStyleCnt="2"/>
      <dgm:spPr/>
    </dgm:pt>
    <dgm:pt modelId="{E7311CEA-ADCA-4EA7-9B1E-714054A3FC4C}" type="pres">
      <dgm:prSet presAssocID="{CD7ADCEB-DC9D-432A-A61E-B97765028445}" presName="hierChild3" presStyleCnt="0"/>
      <dgm:spPr/>
    </dgm:pt>
    <dgm:pt modelId="{442EF039-2F5B-4050-9218-D5ED95E80B89}" type="pres">
      <dgm:prSet presAssocID="{A5A14616-CCB0-4B8F-BC67-D26C0E6340F6}" presName="Name19" presStyleLbl="parChTrans1D3" presStyleIdx="0" presStyleCnt="5"/>
      <dgm:spPr/>
    </dgm:pt>
    <dgm:pt modelId="{46B1CD9A-6EC6-4092-9875-27804CA8C767}" type="pres">
      <dgm:prSet presAssocID="{4A18C57F-18DE-4C4A-9B08-64ED8E70694A}" presName="Name21" presStyleCnt="0"/>
      <dgm:spPr/>
    </dgm:pt>
    <dgm:pt modelId="{FDBB3B5F-C84A-46E9-B395-C44E13CC3A4F}" type="pres">
      <dgm:prSet presAssocID="{4A18C57F-18DE-4C4A-9B08-64ED8E70694A}" presName="level2Shape" presStyleLbl="node3" presStyleIdx="0" presStyleCnt="5"/>
      <dgm:spPr/>
    </dgm:pt>
    <dgm:pt modelId="{207F9A0F-8FA1-443A-A018-545AB79E126C}" type="pres">
      <dgm:prSet presAssocID="{4A18C57F-18DE-4C4A-9B08-64ED8E70694A}" presName="hierChild3" presStyleCnt="0"/>
      <dgm:spPr/>
    </dgm:pt>
    <dgm:pt modelId="{0FBB2B80-B1C5-477A-A3A5-03CB0196090F}" type="pres">
      <dgm:prSet presAssocID="{3EA34620-3E9A-4233-8A8E-3E079A326B63}" presName="Name19" presStyleLbl="parChTrans1D3" presStyleIdx="1" presStyleCnt="5"/>
      <dgm:spPr/>
    </dgm:pt>
    <dgm:pt modelId="{51F628B1-D538-45F9-8350-D8FD3E5B8B59}" type="pres">
      <dgm:prSet presAssocID="{CF28307D-9DA3-439B-911D-8F73458E419A}" presName="Name21" presStyleCnt="0"/>
      <dgm:spPr/>
    </dgm:pt>
    <dgm:pt modelId="{0FB75EFD-6DCE-46EF-B3FB-A0297F0A8A4B}" type="pres">
      <dgm:prSet presAssocID="{CF28307D-9DA3-439B-911D-8F73458E419A}" presName="level2Shape" presStyleLbl="node3" presStyleIdx="1" presStyleCnt="5"/>
      <dgm:spPr/>
    </dgm:pt>
    <dgm:pt modelId="{1E207F73-3819-4BAD-B4F4-E7B07064398B}" type="pres">
      <dgm:prSet presAssocID="{CF28307D-9DA3-439B-911D-8F73458E419A}" presName="hierChild3" presStyleCnt="0"/>
      <dgm:spPr/>
    </dgm:pt>
    <dgm:pt modelId="{98EE0673-0400-4483-A075-834A1C693206}" type="pres">
      <dgm:prSet presAssocID="{D27F3F5A-47A4-442E-9A5E-C50C929CD8C9}" presName="Name19" presStyleLbl="parChTrans1D2" presStyleIdx="1" presStyleCnt="2"/>
      <dgm:spPr/>
    </dgm:pt>
    <dgm:pt modelId="{2C7F0B7A-2F21-4EC8-A0DA-92C0D2242E1D}" type="pres">
      <dgm:prSet presAssocID="{FCE723B9-E830-4571-996A-DEC4525F91E1}" presName="Name21" presStyleCnt="0"/>
      <dgm:spPr/>
    </dgm:pt>
    <dgm:pt modelId="{5E632281-C86C-4BD8-8617-59702A3DECEB}" type="pres">
      <dgm:prSet presAssocID="{FCE723B9-E830-4571-996A-DEC4525F91E1}" presName="level2Shape" presStyleLbl="node2" presStyleIdx="1" presStyleCnt="2"/>
      <dgm:spPr/>
    </dgm:pt>
    <dgm:pt modelId="{C0083721-DD75-4855-AB32-A970674A6A02}" type="pres">
      <dgm:prSet presAssocID="{FCE723B9-E830-4571-996A-DEC4525F91E1}" presName="hierChild3" presStyleCnt="0"/>
      <dgm:spPr/>
    </dgm:pt>
    <dgm:pt modelId="{4D5F20EB-252C-4CCE-9917-D8B701F9A4A1}" type="pres">
      <dgm:prSet presAssocID="{9537272F-9F3F-4275-AEEC-E4CC1DA59561}" presName="Name19" presStyleLbl="parChTrans1D3" presStyleIdx="2" presStyleCnt="5"/>
      <dgm:spPr/>
    </dgm:pt>
    <dgm:pt modelId="{ECD22A63-FB1B-4CF7-974C-EF15A4D903A8}" type="pres">
      <dgm:prSet presAssocID="{AABC0222-81DC-400F-9B71-687B6DF3EFF0}" presName="Name21" presStyleCnt="0"/>
      <dgm:spPr/>
    </dgm:pt>
    <dgm:pt modelId="{6414062A-1ABA-44FC-BF90-136A5AC5C7B0}" type="pres">
      <dgm:prSet presAssocID="{AABC0222-81DC-400F-9B71-687B6DF3EFF0}" presName="level2Shape" presStyleLbl="node3" presStyleIdx="2" presStyleCnt="5"/>
      <dgm:spPr/>
    </dgm:pt>
    <dgm:pt modelId="{7B971C43-38D8-4A8F-BF4F-24EFF90BE475}" type="pres">
      <dgm:prSet presAssocID="{AABC0222-81DC-400F-9B71-687B6DF3EFF0}" presName="hierChild3" presStyleCnt="0"/>
      <dgm:spPr/>
    </dgm:pt>
    <dgm:pt modelId="{CF056DCA-D37B-440B-999E-CADB736D94D2}" type="pres">
      <dgm:prSet presAssocID="{00DC164F-2B05-4E65-B012-30B7516A0D12}" presName="Name19" presStyleLbl="parChTrans1D3" presStyleIdx="3" presStyleCnt="5"/>
      <dgm:spPr/>
    </dgm:pt>
    <dgm:pt modelId="{D58AC601-8B42-4FAC-A555-F20CC26793F6}" type="pres">
      <dgm:prSet presAssocID="{B4323C9B-F903-4FA9-B331-E79648597773}" presName="Name21" presStyleCnt="0"/>
      <dgm:spPr/>
    </dgm:pt>
    <dgm:pt modelId="{76DD7AF8-DA20-4862-9D42-BCB287B12017}" type="pres">
      <dgm:prSet presAssocID="{B4323C9B-F903-4FA9-B331-E79648597773}" presName="level2Shape" presStyleLbl="node3" presStyleIdx="3" presStyleCnt="5"/>
      <dgm:spPr/>
    </dgm:pt>
    <dgm:pt modelId="{9A5DFDF9-E944-460F-8F1A-D14D99B54C04}" type="pres">
      <dgm:prSet presAssocID="{B4323C9B-F903-4FA9-B331-E79648597773}" presName="hierChild3" presStyleCnt="0"/>
      <dgm:spPr/>
    </dgm:pt>
    <dgm:pt modelId="{ED68A8E7-A29D-478E-AD61-B7A8D7B219C8}" type="pres">
      <dgm:prSet presAssocID="{EF3DAFEC-8264-4352-95B7-187A0EF26E78}" presName="Name19" presStyleLbl="parChTrans1D3" presStyleIdx="4" presStyleCnt="5"/>
      <dgm:spPr/>
    </dgm:pt>
    <dgm:pt modelId="{DFD8291E-B9C2-4BDF-9F8C-C60C6BDC59F1}" type="pres">
      <dgm:prSet presAssocID="{31B2C0F5-6AF1-4144-8062-F2BD4300581B}" presName="Name21" presStyleCnt="0"/>
      <dgm:spPr/>
    </dgm:pt>
    <dgm:pt modelId="{6D893663-05F0-44BD-83CC-8C8D1D0619AD}" type="pres">
      <dgm:prSet presAssocID="{31B2C0F5-6AF1-4144-8062-F2BD4300581B}" presName="level2Shape" presStyleLbl="node3" presStyleIdx="4" presStyleCnt="5"/>
      <dgm:spPr/>
    </dgm:pt>
    <dgm:pt modelId="{71284A34-CD5F-483A-B0BB-F813F71435CB}" type="pres">
      <dgm:prSet presAssocID="{31B2C0F5-6AF1-4144-8062-F2BD4300581B}" presName="hierChild3" presStyleCnt="0"/>
      <dgm:spPr/>
    </dgm:pt>
    <dgm:pt modelId="{EB23FAF6-633E-4DCE-BBAB-0A570E3D2DFF}" type="pres">
      <dgm:prSet presAssocID="{1A716715-5CA4-42B2-95CA-1247A5F4D5E9}" presName="bgShapesFlow" presStyleCnt="0"/>
      <dgm:spPr/>
    </dgm:pt>
  </dgm:ptLst>
  <dgm:cxnLst>
    <dgm:cxn modelId="{D5966A03-62EA-4CA3-8A1E-450FE9E58847}" type="presOf" srcId="{3EA34620-3E9A-4233-8A8E-3E079A326B63}" destId="{0FBB2B80-B1C5-477A-A3A5-03CB0196090F}" srcOrd="0" destOrd="0" presId="urn:microsoft.com/office/officeart/2005/8/layout/hierarchy6"/>
    <dgm:cxn modelId="{80C5C710-95D6-48D6-9FC8-4D560F1B8219}" srcId="{57F58272-E06B-4009-A82B-47A12B45EFBB}" destId="{CD7ADCEB-DC9D-432A-A61E-B97765028445}" srcOrd="0" destOrd="0" parTransId="{C8D2A18D-CBCA-45E1-82C0-9DB85557DC6B}" sibTransId="{30CCA0C5-CA2D-4BF3-8167-FC19D6430C1F}"/>
    <dgm:cxn modelId="{F606FE12-162B-4429-B074-531FB5BED867}" type="presOf" srcId="{EF3DAFEC-8264-4352-95B7-187A0EF26E78}" destId="{ED68A8E7-A29D-478E-AD61-B7A8D7B219C8}" srcOrd="0" destOrd="0" presId="urn:microsoft.com/office/officeart/2005/8/layout/hierarchy6"/>
    <dgm:cxn modelId="{90F9CB13-D23D-41D8-A04E-37DD3802EB73}" srcId="{FCE723B9-E830-4571-996A-DEC4525F91E1}" destId="{31B2C0F5-6AF1-4144-8062-F2BD4300581B}" srcOrd="2" destOrd="0" parTransId="{EF3DAFEC-8264-4352-95B7-187A0EF26E78}" sibTransId="{C1716CA1-AECC-467B-998D-CAF748283A0B}"/>
    <dgm:cxn modelId="{FEAD9D23-CF09-4D1B-8130-5D2F431056A1}" type="presOf" srcId="{9537272F-9F3F-4275-AEEC-E4CC1DA59561}" destId="{4D5F20EB-252C-4CCE-9917-D8B701F9A4A1}" srcOrd="0" destOrd="0" presId="urn:microsoft.com/office/officeart/2005/8/layout/hierarchy6"/>
    <dgm:cxn modelId="{4E48A32D-3825-40FB-9C2A-BB3BF3F455B6}" srcId="{1A716715-5CA4-42B2-95CA-1247A5F4D5E9}" destId="{57F58272-E06B-4009-A82B-47A12B45EFBB}" srcOrd="0" destOrd="0" parTransId="{F3A96310-0689-47BD-9286-827DF2355C5A}" sibTransId="{E4B23F62-BDF9-4FEA-930D-20D1308F6231}"/>
    <dgm:cxn modelId="{93196335-8185-4435-96FB-E8329C407756}" srcId="{CD7ADCEB-DC9D-432A-A61E-B97765028445}" destId="{CF28307D-9DA3-439B-911D-8F73458E419A}" srcOrd="1" destOrd="0" parTransId="{3EA34620-3E9A-4233-8A8E-3E079A326B63}" sibTransId="{CCF2C972-0A80-4D93-B101-1CBEBF55E152}"/>
    <dgm:cxn modelId="{FCD2495B-A511-4590-B3B1-6D22B8979E83}" srcId="{FCE723B9-E830-4571-996A-DEC4525F91E1}" destId="{B4323C9B-F903-4FA9-B331-E79648597773}" srcOrd="1" destOrd="0" parTransId="{00DC164F-2B05-4E65-B012-30B7516A0D12}" sibTransId="{9E80817D-B08C-4C03-9A5F-9D13D213B7AF}"/>
    <dgm:cxn modelId="{DC6A4B45-09D2-4B54-BDF9-648B41B8B7FD}" type="presOf" srcId="{CF28307D-9DA3-439B-911D-8F73458E419A}" destId="{0FB75EFD-6DCE-46EF-B3FB-A0297F0A8A4B}" srcOrd="0" destOrd="0" presId="urn:microsoft.com/office/officeart/2005/8/layout/hierarchy6"/>
    <dgm:cxn modelId="{C074EE4B-B7F5-417B-9DEA-7062030EECCA}" type="presOf" srcId="{C8D2A18D-CBCA-45E1-82C0-9DB85557DC6B}" destId="{3CCBC9C5-4968-4D93-84AA-3E46215CC8E5}" srcOrd="0" destOrd="0" presId="urn:microsoft.com/office/officeart/2005/8/layout/hierarchy6"/>
    <dgm:cxn modelId="{7BD40753-AA1A-4E42-8CF0-F4DA28B74050}" type="presOf" srcId="{57F58272-E06B-4009-A82B-47A12B45EFBB}" destId="{9AB92C8E-0B68-4FA9-84F4-C5819A4541A3}" srcOrd="0" destOrd="0" presId="urn:microsoft.com/office/officeart/2005/8/layout/hierarchy6"/>
    <dgm:cxn modelId="{C588647A-CB91-428A-8363-E2FFCDA9362D}" type="presOf" srcId="{B4323C9B-F903-4FA9-B331-E79648597773}" destId="{76DD7AF8-DA20-4862-9D42-BCB287B12017}" srcOrd="0" destOrd="0" presId="urn:microsoft.com/office/officeart/2005/8/layout/hierarchy6"/>
    <dgm:cxn modelId="{7A0DA35A-7A86-484F-8CD7-3FDB118CC67D}" srcId="{CD7ADCEB-DC9D-432A-A61E-B97765028445}" destId="{4A18C57F-18DE-4C4A-9B08-64ED8E70694A}" srcOrd="0" destOrd="0" parTransId="{A5A14616-CCB0-4B8F-BC67-D26C0E6340F6}" sibTransId="{D5AD2FDE-D69D-4DB0-A2EE-AEB5F3D7B43A}"/>
    <dgm:cxn modelId="{5CCD6D7B-7E2E-44AA-963F-896149A14E9E}" type="presOf" srcId="{FCE723B9-E830-4571-996A-DEC4525F91E1}" destId="{5E632281-C86C-4BD8-8617-59702A3DECEB}" srcOrd="0" destOrd="0" presId="urn:microsoft.com/office/officeart/2005/8/layout/hierarchy6"/>
    <dgm:cxn modelId="{1FCA1E8D-9CF7-473B-9156-F0DACBEC9383}" type="presOf" srcId="{31B2C0F5-6AF1-4144-8062-F2BD4300581B}" destId="{6D893663-05F0-44BD-83CC-8C8D1D0619AD}" srcOrd="0" destOrd="0" presId="urn:microsoft.com/office/officeart/2005/8/layout/hierarchy6"/>
    <dgm:cxn modelId="{A5DAD993-D037-41E4-A6A0-5705916178D6}" srcId="{FCE723B9-E830-4571-996A-DEC4525F91E1}" destId="{AABC0222-81DC-400F-9B71-687B6DF3EFF0}" srcOrd="0" destOrd="0" parTransId="{9537272F-9F3F-4275-AEEC-E4CC1DA59561}" sibTransId="{F3DED147-DCD0-4FB7-B5BC-1BE076418535}"/>
    <dgm:cxn modelId="{90106DA1-9DB1-46E0-B4BD-A77999376365}" srcId="{57F58272-E06B-4009-A82B-47A12B45EFBB}" destId="{FCE723B9-E830-4571-996A-DEC4525F91E1}" srcOrd="1" destOrd="0" parTransId="{D27F3F5A-47A4-442E-9A5E-C50C929CD8C9}" sibTransId="{8547A92E-1A6B-4A28-AB93-293ADBD9C8E7}"/>
    <dgm:cxn modelId="{E06273B1-5A4B-411C-B839-F48A1714A040}" type="presOf" srcId="{D27F3F5A-47A4-442E-9A5E-C50C929CD8C9}" destId="{98EE0673-0400-4483-A075-834A1C693206}" srcOrd="0" destOrd="0" presId="urn:microsoft.com/office/officeart/2005/8/layout/hierarchy6"/>
    <dgm:cxn modelId="{F51B51B7-ACCD-4F7A-99F0-2608853854F7}" type="presOf" srcId="{4A18C57F-18DE-4C4A-9B08-64ED8E70694A}" destId="{FDBB3B5F-C84A-46E9-B395-C44E13CC3A4F}" srcOrd="0" destOrd="0" presId="urn:microsoft.com/office/officeart/2005/8/layout/hierarchy6"/>
    <dgm:cxn modelId="{33A915CE-CEF9-46C9-A7B4-CB0300FE845D}" type="presOf" srcId="{AABC0222-81DC-400F-9B71-687B6DF3EFF0}" destId="{6414062A-1ABA-44FC-BF90-136A5AC5C7B0}" srcOrd="0" destOrd="0" presId="urn:microsoft.com/office/officeart/2005/8/layout/hierarchy6"/>
    <dgm:cxn modelId="{DBA489D6-3AA3-4171-BB53-22668783BE18}" type="presOf" srcId="{CD7ADCEB-DC9D-432A-A61E-B97765028445}" destId="{A528C6DF-A0FE-4E77-9046-AD1B2AB7EE18}" srcOrd="0" destOrd="0" presId="urn:microsoft.com/office/officeart/2005/8/layout/hierarchy6"/>
    <dgm:cxn modelId="{EEA3A2D9-8174-49B7-B12D-A8644BC552D5}" type="presOf" srcId="{00DC164F-2B05-4E65-B012-30B7516A0D12}" destId="{CF056DCA-D37B-440B-999E-CADB736D94D2}" srcOrd="0" destOrd="0" presId="urn:microsoft.com/office/officeart/2005/8/layout/hierarchy6"/>
    <dgm:cxn modelId="{766AFEE9-29FC-400B-AA76-8D49C0252FB2}" type="presOf" srcId="{1A716715-5CA4-42B2-95CA-1247A5F4D5E9}" destId="{30DAFC32-6231-47E8-917C-163B7B2DC88E}" srcOrd="0" destOrd="0" presId="urn:microsoft.com/office/officeart/2005/8/layout/hierarchy6"/>
    <dgm:cxn modelId="{854942EB-72DA-4FB0-AEF0-EC4911C388CC}" type="presOf" srcId="{A5A14616-CCB0-4B8F-BC67-D26C0E6340F6}" destId="{442EF039-2F5B-4050-9218-D5ED95E80B89}" srcOrd="0" destOrd="0" presId="urn:microsoft.com/office/officeart/2005/8/layout/hierarchy6"/>
    <dgm:cxn modelId="{447DB42D-DF3F-409F-903A-DDB649430363}" type="presParOf" srcId="{30DAFC32-6231-47E8-917C-163B7B2DC88E}" destId="{88C94786-4F6B-4EA2-BAED-AB470B0D3CB8}" srcOrd="0" destOrd="0" presId="urn:microsoft.com/office/officeart/2005/8/layout/hierarchy6"/>
    <dgm:cxn modelId="{E5364474-20A0-4594-950E-219D13755388}" type="presParOf" srcId="{88C94786-4F6B-4EA2-BAED-AB470B0D3CB8}" destId="{06ABCD28-A864-47A6-AE14-670A112EABE9}" srcOrd="0" destOrd="0" presId="urn:microsoft.com/office/officeart/2005/8/layout/hierarchy6"/>
    <dgm:cxn modelId="{FB10E527-8FC5-4FB8-AED1-04EE5CE45065}" type="presParOf" srcId="{06ABCD28-A864-47A6-AE14-670A112EABE9}" destId="{522E3E59-6E95-4083-A122-79A407D35CB4}" srcOrd="0" destOrd="0" presId="urn:microsoft.com/office/officeart/2005/8/layout/hierarchy6"/>
    <dgm:cxn modelId="{B82A37BF-5041-4CB4-8BA7-DE3F3D0A530C}" type="presParOf" srcId="{522E3E59-6E95-4083-A122-79A407D35CB4}" destId="{9AB92C8E-0B68-4FA9-84F4-C5819A4541A3}" srcOrd="0" destOrd="0" presId="urn:microsoft.com/office/officeart/2005/8/layout/hierarchy6"/>
    <dgm:cxn modelId="{C102A43D-8705-4E2C-B900-6326723561F0}" type="presParOf" srcId="{522E3E59-6E95-4083-A122-79A407D35CB4}" destId="{33346B54-5218-4FCD-A542-4CE10C80E7F9}" srcOrd="1" destOrd="0" presId="urn:microsoft.com/office/officeart/2005/8/layout/hierarchy6"/>
    <dgm:cxn modelId="{58FD252E-0FFD-464C-8836-0BD455D13C94}" type="presParOf" srcId="{33346B54-5218-4FCD-A542-4CE10C80E7F9}" destId="{3CCBC9C5-4968-4D93-84AA-3E46215CC8E5}" srcOrd="0" destOrd="0" presId="urn:microsoft.com/office/officeart/2005/8/layout/hierarchy6"/>
    <dgm:cxn modelId="{076D5B28-FAEF-4954-AFE3-D84D0071FE86}" type="presParOf" srcId="{33346B54-5218-4FCD-A542-4CE10C80E7F9}" destId="{791BBCAE-F642-4410-A0D1-58D67EF0159D}" srcOrd="1" destOrd="0" presId="urn:microsoft.com/office/officeart/2005/8/layout/hierarchy6"/>
    <dgm:cxn modelId="{E16CEB17-75F3-4B79-826E-61993299060C}" type="presParOf" srcId="{791BBCAE-F642-4410-A0D1-58D67EF0159D}" destId="{A528C6DF-A0FE-4E77-9046-AD1B2AB7EE18}" srcOrd="0" destOrd="0" presId="urn:microsoft.com/office/officeart/2005/8/layout/hierarchy6"/>
    <dgm:cxn modelId="{7BDEF971-4F53-4A0C-92B5-1904BD6CFFE6}" type="presParOf" srcId="{791BBCAE-F642-4410-A0D1-58D67EF0159D}" destId="{E7311CEA-ADCA-4EA7-9B1E-714054A3FC4C}" srcOrd="1" destOrd="0" presId="urn:microsoft.com/office/officeart/2005/8/layout/hierarchy6"/>
    <dgm:cxn modelId="{17E94D4C-3C2F-4147-8B38-5ABF4446FA0B}" type="presParOf" srcId="{E7311CEA-ADCA-4EA7-9B1E-714054A3FC4C}" destId="{442EF039-2F5B-4050-9218-D5ED95E80B89}" srcOrd="0" destOrd="0" presId="urn:microsoft.com/office/officeart/2005/8/layout/hierarchy6"/>
    <dgm:cxn modelId="{160383A0-E55D-4AD4-BCF9-A899D8DE0E49}" type="presParOf" srcId="{E7311CEA-ADCA-4EA7-9B1E-714054A3FC4C}" destId="{46B1CD9A-6EC6-4092-9875-27804CA8C767}" srcOrd="1" destOrd="0" presId="urn:microsoft.com/office/officeart/2005/8/layout/hierarchy6"/>
    <dgm:cxn modelId="{84EAD2AC-19D7-4F36-B44F-98B56CDA1A15}" type="presParOf" srcId="{46B1CD9A-6EC6-4092-9875-27804CA8C767}" destId="{FDBB3B5F-C84A-46E9-B395-C44E13CC3A4F}" srcOrd="0" destOrd="0" presId="urn:microsoft.com/office/officeart/2005/8/layout/hierarchy6"/>
    <dgm:cxn modelId="{EF609874-659B-485C-853A-CE01E2E4FA0F}" type="presParOf" srcId="{46B1CD9A-6EC6-4092-9875-27804CA8C767}" destId="{207F9A0F-8FA1-443A-A018-545AB79E126C}" srcOrd="1" destOrd="0" presId="urn:microsoft.com/office/officeart/2005/8/layout/hierarchy6"/>
    <dgm:cxn modelId="{C6E15230-11A5-4FA8-9CFB-E58D5F1F0ADA}" type="presParOf" srcId="{E7311CEA-ADCA-4EA7-9B1E-714054A3FC4C}" destId="{0FBB2B80-B1C5-477A-A3A5-03CB0196090F}" srcOrd="2" destOrd="0" presId="urn:microsoft.com/office/officeart/2005/8/layout/hierarchy6"/>
    <dgm:cxn modelId="{2CDB76B6-E1FF-4588-96A2-DE372B19E7CA}" type="presParOf" srcId="{E7311CEA-ADCA-4EA7-9B1E-714054A3FC4C}" destId="{51F628B1-D538-45F9-8350-D8FD3E5B8B59}" srcOrd="3" destOrd="0" presId="urn:microsoft.com/office/officeart/2005/8/layout/hierarchy6"/>
    <dgm:cxn modelId="{9D4E1002-3121-4163-80F2-C77EA9C40E39}" type="presParOf" srcId="{51F628B1-D538-45F9-8350-D8FD3E5B8B59}" destId="{0FB75EFD-6DCE-46EF-B3FB-A0297F0A8A4B}" srcOrd="0" destOrd="0" presId="urn:microsoft.com/office/officeart/2005/8/layout/hierarchy6"/>
    <dgm:cxn modelId="{01373A64-51B3-4866-BEDC-86CC823B1572}" type="presParOf" srcId="{51F628B1-D538-45F9-8350-D8FD3E5B8B59}" destId="{1E207F73-3819-4BAD-B4F4-E7B07064398B}" srcOrd="1" destOrd="0" presId="urn:microsoft.com/office/officeart/2005/8/layout/hierarchy6"/>
    <dgm:cxn modelId="{E087389B-6953-4626-8A6E-A0F2B956CB78}" type="presParOf" srcId="{33346B54-5218-4FCD-A542-4CE10C80E7F9}" destId="{98EE0673-0400-4483-A075-834A1C693206}" srcOrd="2" destOrd="0" presId="urn:microsoft.com/office/officeart/2005/8/layout/hierarchy6"/>
    <dgm:cxn modelId="{0B6CA611-D753-46EC-811C-77E710AB03A2}" type="presParOf" srcId="{33346B54-5218-4FCD-A542-4CE10C80E7F9}" destId="{2C7F0B7A-2F21-4EC8-A0DA-92C0D2242E1D}" srcOrd="3" destOrd="0" presId="urn:microsoft.com/office/officeart/2005/8/layout/hierarchy6"/>
    <dgm:cxn modelId="{C07D2B25-52D9-471E-B777-E01530BFA1F9}" type="presParOf" srcId="{2C7F0B7A-2F21-4EC8-A0DA-92C0D2242E1D}" destId="{5E632281-C86C-4BD8-8617-59702A3DECEB}" srcOrd="0" destOrd="0" presId="urn:microsoft.com/office/officeart/2005/8/layout/hierarchy6"/>
    <dgm:cxn modelId="{28BCBA03-30F7-443B-986C-C5829830756B}" type="presParOf" srcId="{2C7F0B7A-2F21-4EC8-A0DA-92C0D2242E1D}" destId="{C0083721-DD75-4855-AB32-A970674A6A02}" srcOrd="1" destOrd="0" presId="urn:microsoft.com/office/officeart/2005/8/layout/hierarchy6"/>
    <dgm:cxn modelId="{24493815-1AA5-4F27-8DA4-39498C344CCA}" type="presParOf" srcId="{C0083721-DD75-4855-AB32-A970674A6A02}" destId="{4D5F20EB-252C-4CCE-9917-D8B701F9A4A1}" srcOrd="0" destOrd="0" presId="urn:microsoft.com/office/officeart/2005/8/layout/hierarchy6"/>
    <dgm:cxn modelId="{E63FB889-FE96-4E72-B162-439341ED2A42}" type="presParOf" srcId="{C0083721-DD75-4855-AB32-A970674A6A02}" destId="{ECD22A63-FB1B-4CF7-974C-EF15A4D903A8}" srcOrd="1" destOrd="0" presId="urn:microsoft.com/office/officeart/2005/8/layout/hierarchy6"/>
    <dgm:cxn modelId="{AB35425F-321C-4F63-957F-E1A0E14D6505}" type="presParOf" srcId="{ECD22A63-FB1B-4CF7-974C-EF15A4D903A8}" destId="{6414062A-1ABA-44FC-BF90-136A5AC5C7B0}" srcOrd="0" destOrd="0" presId="urn:microsoft.com/office/officeart/2005/8/layout/hierarchy6"/>
    <dgm:cxn modelId="{EBC34D0F-4440-4BD3-B877-3178D6433602}" type="presParOf" srcId="{ECD22A63-FB1B-4CF7-974C-EF15A4D903A8}" destId="{7B971C43-38D8-4A8F-BF4F-24EFF90BE475}" srcOrd="1" destOrd="0" presId="urn:microsoft.com/office/officeart/2005/8/layout/hierarchy6"/>
    <dgm:cxn modelId="{32CB2F42-EE27-4EDF-8BBF-5909FD7146A6}" type="presParOf" srcId="{C0083721-DD75-4855-AB32-A970674A6A02}" destId="{CF056DCA-D37B-440B-999E-CADB736D94D2}" srcOrd="2" destOrd="0" presId="urn:microsoft.com/office/officeart/2005/8/layout/hierarchy6"/>
    <dgm:cxn modelId="{5D4AFF70-6A63-40FA-B6E3-87FB54F01936}" type="presParOf" srcId="{C0083721-DD75-4855-AB32-A970674A6A02}" destId="{D58AC601-8B42-4FAC-A555-F20CC26793F6}" srcOrd="3" destOrd="0" presId="urn:microsoft.com/office/officeart/2005/8/layout/hierarchy6"/>
    <dgm:cxn modelId="{BE5C5354-C61F-4F5E-869C-8AA1989A2A7E}" type="presParOf" srcId="{D58AC601-8B42-4FAC-A555-F20CC26793F6}" destId="{76DD7AF8-DA20-4862-9D42-BCB287B12017}" srcOrd="0" destOrd="0" presId="urn:microsoft.com/office/officeart/2005/8/layout/hierarchy6"/>
    <dgm:cxn modelId="{7C727D85-7232-4120-BAC1-FF43FCE919EB}" type="presParOf" srcId="{D58AC601-8B42-4FAC-A555-F20CC26793F6}" destId="{9A5DFDF9-E944-460F-8F1A-D14D99B54C04}" srcOrd="1" destOrd="0" presId="urn:microsoft.com/office/officeart/2005/8/layout/hierarchy6"/>
    <dgm:cxn modelId="{B9573D1A-0D7B-45FA-9E6B-E624BDA5B092}" type="presParOf" srcId="{C0083721-DD75-4855-AB32-A970674A6A02}" destId="{ED68A8E7-A29D-478E-AD61-B7A8D7B219C8}" srcOrd="4" destOrd="0" presId="urn:microsoft.com/office/officeart/2005/8/layout/hierarchy6"/>
    <dgm:cxn modelId="{94A1B8EA-C5BE-4520-B9BA-B87A7FC5F779}" type="presParOf" srcId="{C0083721-DD75-4855-AB32-A970674A6A02}" destId="{DFD8291E-B9C2-4BDF-9F8C-C60C6BDC59F1}" srcOrd="5" destOrd="0" presId="urn:microsoft.com/office/officeart/2005/8/layout/hierarchy6"/>
    <dgm:cxn modelId="{A0DCE3BB-081F-4CC4-AF7C-3E5F91C8A35A}" type="presParOf" srcId="{DFD8291E-B9C2-4BDF-9F8C-C60C6BDC59F1}" destId="{6D893663-05F0-44BD-83CC-8C8D1D0619AD}" srcOrd="0" destOrd="0" presId="urn:microsoft.com/office/officeart/2005/8/layout/hierarchy6"/>
    <dgm:cxn modelId="{50119F17-13E5-4A3A-BD5F-2B09773BD533}" type="presParOf" srcId="{DFD8291E-B9C2-4BDF-9F8C-C60C6BDC59F1}" destId="{71284A34-CD5F-483A-B0BB-F813F71435CB}" srcOrd="1" destOrd="0" presId="urn:microsoft.com/office/officeart/2005/8/layout/hierarchy6"/>
    <dgm:cxn modelId="{2187B943-576D-432D-A53A-1291B905FE70}" type="presParOf" srcId="{30DAFC32-6231-47E8-917C-163B7B2DC88E}" destId="{EB23FAF6-633E-4DCE-BBAB-0A570E3D2DFF}"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92C8E-0B68-4FA9-84F4-C5819A4541A3}">
      <dsp:nvSpPr>
        <dsp:cNvPr id="0" name=""/>
        <dsp:cNvSpPr/>
      </dsp:nvSpPr>
      <dsp:spPr>
        <a:xfrm>
          <a:off x="3204943" y="511907"/>
          <a:ext cx="1406892" cy="937928"/>
        </a:xfrm>
        <a:prstGeom prst="roundRect">
          <a:avLst>
            <a:gd name="adj" fmla="val 1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IAS 16</a:t>
          </a:r>
          <a:endParaRPr lang="en-GB" sz="1600" kern="1200" dirty="0"/>
        </a:p>
      </dsp:txBody>
      <dsp:txXfrm>
        <a:off x="3232414" y="539378"/>
        <a:ext cx="1351950" cy="882986"/>
      </dsp:txXfrm>
    </dsp:sp>
    <dsp:sp modelId="{3CCBC9C5-4968-4D93-84AA-3E46215CC8E5}">
      <dsp:nvSpPr>
        <dsp:cNvPr id="0" name=""/>
        <dsp:cNvSpPr/>
      </dsp:nvSpPr>
      <dsp:spPr>
        <a:xfrm>
          <a:off x="1622189" y="1449835"/>
          <a:ext cx="2286200" cy="375171"/>
        </a:xfrm>
        <a:custGeom>
          <a:avLst/>
          <a:gdLst/>
          <a:ahLst/>
          <a:cxnLst/>
          <a:rect l="0" t="0" r="0" b="0"/>
          <a:pathLst>
            <a:path>
              <a:moveTo>
                <a:pt x="2286200" y="0"/>
              </a:moveTo>
              <a:lnTo>
                <a:pt x="2286200" y="187585"/>
              </a:lnTo>
              <a:lnTo>
                <a:pt x="0" y="187585"/>
              </a:lnTo>
              <a:lnTo>
                <a:pt x="0" y="37517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28C6DF-A0FE-4E77-9046-AD1B2AB7EE18}">
      <dsp:nvSpPr>
        <dsp:cNvPr id="0" name=""/>
        <dsp:cNvSpPr/>
      </dsp:nvSpPr>
      <dsp:spPr>
        <a:xfrm>
          <a:off x="918743" y="1825006"/>
          <a:ext cx="1406892" cy="937928"/>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What</a:t>
          </a:r>
          <a:endParaRPr lang="en-GB" sz="1600" kern="1200" dirty="0"/>
        </a:p>
      </dsp:txBody>
      <dsp:txXfrm>
        <a:off x="946214" y="1852477"/>
        <a:ext cx="1351950" cy="882986"/>
      </dsp:txXfrm>
    </dsp:sp>
    <dsp:sp modelId="{442EF039-2F5B-4050-9218-D5ED95E80B89}">
      <dsp:nvSpPr>
        <dsp:cNvPr id="0" name=""/>
        <dsp:cNvSpPr/>
      </dsp:nvSpPr>
      <dsp:spPr>
        <a:xfrm>
          <a:off x="707709" y="2762935"/>
          <a:ext cx="914480" cy="375171"/>
        </a:xfrm>
        <a:custGeom>
          <a:avLst/>
          <a:gdLst/>
          <a:ahLst/>
          <a:cxnLst/>
          <a:rect l="0" t="0" r="0" b="0"/>
          <a:pathLst>
            <a:path>
              <a:moveTo>
                <a:pt x="914480" y="0"/>
              </a:moveTo>
              <a:lnTo>
                <a:pt x="914480" y="187585"/>
              </a:lnTo>
              <a:lnTo>
                <a:pt x="0" y="187585"/>
              </a:lnTo>
              <a:lnTo>
                <a:pt x="0" y="375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B3B5F-C84A-46E9-B395-C44E13CC3A4F}">
      <dsp:nvSpPr>
        <dsp:cNvPr id="0" name=""/>
        <dsp:cNvSpPr/>
      </dsp:nvSpPr>
      <dsp:spPr>
        <a:xfrm>
          <a:off x="4263" y="3138106"/>
          <a:ext cx="1406892" cy="937928"/>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Definition</a:t>
          </a:r>
          <a:endParaRPr lang="en-GB" sz="1600" kern="1200" dirty="0"/>
        </a:p>
      </dsp:txBody>
      <dsp:txXfrm>
        <a:off x="31734" y="3165577"/>
        <a:ext cx="1351950" cy="882986"/>
      </dsp:txXfrm>
    </dsp:sp>
    <dsp:sp modelId="{0FBB2B80-B1C5-477A-A3A5-03CB0196090F}">
      <dsp:nvSpPr>
        <dsp:cNvPr id="0" name=""/>
        <dsp:cNvSpPr/>
      </dsp:nvSpPr>
      <dsp:spPr>
        <a:xfrm>
          <a:off x="1622189" y="2762935"/>
          <a:ext cx="914480" cy="375171"/>
        </a:xfrm>
        <a:custGeom>
          <a:avLst/>
          <a:gdLst/>
          <a:ahLst/>
          <a:cxnLst/>
          <a:rect l="0" t="0" r="0" b="0"/>
          <a:pathLst>
            <a:path>
              <a:moveTo>
                <a:pt x="0" y="0"/>
              </a:moveTo>
              <a:lnTo>
                <a:pt x="0" y="187585"/>
              </a:lnTo>
              <a:lnTo>
                <a:pt x="914480" y="187585"/>
              </a:lnTo>
              <a:lnTo>
                <a:pt x="914480" y="375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75EFD-6DCE-46EF-B3FB-A0297F0A8A4B}">
      <dsp:nvSpPr>
        <dsp:cNvPr id="0" name=""/>
        <dsp:cNvSpPr/>
      </dsp:nvSpPr>
      <dsp:spPr>
        <a:xfrm>
          <a:off x="1833223" y="3138106"/>
          <a:ext cx="1406892" cy="937928"/>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Recognition</a:t>
          </a:r>
          <a:endParaRPr lang="en-GB" sz="1600" kern="1200" dirty="0"/>
        </a:p>
      </dsp:txBody>
      <dsp:txXfrm>
        <a:off x="1860694" y="3165577"/>
        <a:ext cx="1351950" cy="882986"/>
      </dsp:txXfrm>
    </dsp:sp>
    <dsp:sp modelId="{98EE0673-0400-4483-A075-834A1C693206}">
      <dsp:nvSpPr>
        <dsp:cNvPr id="0" name=""/>
        <dsp:cNvSpPr/>
      </dsp:nvSpPr>
      <dsp:spPr>
        <a:xfrm>
          <a:off x="3908389" y="1449835"/>
          <a:ext cx="2286200" cy="375171"/>
        </a:xfrm>
        <a:custGeom>
          <a:avLst/>
          <a:gdLst/>
          <a:ahLst/>
          <a:cxnLst/>
          <a:rect l="0" t="0" r="0" b="0"/>
          <a:pathLst>
            <a:path>
              <a:moveTo>
                <a:pt x="0" y="0"/>
              </a:moveTo>
              <a:lnTo>
                <a:pt x="0" y="187585"/>
              </a:lnTo>
              <a:lnTo>
                <a:pt x="2286200" y="187585"/>
              </a:lnTo>
              <a:lnTo>
                <a:pt x="2286200" y="37517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632281-C86C-4BD8-8617-59702A3DECEB}">
      <dsp:nvSpPr>
        <dsp:cNvPr id="0" name=""/>
        <dsp:cNvSpPr/>
      </dsp:nvSpPr>
      <dsp:spPr>
        <a:xfrm>
          <a:off x="5491143" y="1825006"/>
          <a:ext cx="1406892" cy="937928"/>
        </a:xfrm>
        <a:prstGeom prst="roundRect">
          <a:avLst>
            <a:gd name="adj" fmla="val 1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How much</a:t>
          </a:r>
          <a:endParaRPr lang="en-GB" sz="1600" kern="1200" dirty="0"/>
        </a:p>
      </dsp:txBody>
      <dsp:txXfrm>
        <a:off x="5518614" y="1852477"/>
        <a:ext cx="1351950" cy="882986"/>
      </dsp:txXfrm>
    </dsp:sp>
    <dsp:sp modelId="{4D5F20EB-252C-4CCE-9917-D8B701F9A4A1}">
      <dsp:nvSpPr>
        <dsp:cNvPr id="0" name=""/>
        <dsp:cNvSpPr/>
      </dsp:nvSpPr>
      <dsp:spPr>
        <a:xfrm>
          <a:off x="4365630" y="2762935"/>
          <a:ext cx="1828960" cy="375171"/>
        </a:xfrm>
        <a:custGeom>
          <a:avLst/>
          <a:gdLst/>
          <a:ahLst/>
          <a:cxnLst/>
          <a:rect l="0" t="0" r="0" b="0"/>
          <a:pathLst>
            <a:path>
              <a:moveTo>
                <a:pt x="1828960" y="0"/>
              </a:moveTo>
              <a:lnTo>
                <a:pt x="1828960" y="187585"/>
              </a:lnTo>
              <a:lnTo>
                <a:pt x="0" y="187585"/>
              </a:lnTo>
              <a:lnTo>
                <a:pt x="0" y="375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14062A-1ABA-44FC-BF90-136A5AC5C7B0}">
      <dsp:nvSpPr>
        <dsp:cNvPr id="0" name=""/>
        <dsp:cNvSpPr/>
      </dsp:nvSpPr>
      <dsp:spPr>
        <a:xfrm>
          <a:off x="3662183" y="3138106"/>
          <a:ext cx="1406892" cy="937928"/>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Carrying amount</a:t>
          </a:r>
          <a:endParaRPr lang="en-GB" sz="1600" kern="1200" dirty="0"/>
        </a:p>
      </dsp:txBody>
      <dsp:txXfrm>
        <a:off x="3689654" y="3165577"/>
        <a:ext cx="1351950" cy="882986"/>
      </dsp:txXfrm>
    </dsp:sp>
    <dsp:sp modelId="{CF056DCA-D37B-440B-999E-CADB736D94D2}">
      <dsp:nvSpPr>
        <dsp:cNvPr id="0" name=""/>
        <dsp:cNvSpPr/>
      </dsp:nvSpPr>
      <dsp:spPr>
        <a:xfrm>
          <a:off x="6148870" y="2762935"/>
          <a:ext cx="91440" cy="375171"/>
        </a:xfrm>
        <a:custGeom>
          <a:avLst/>
          <a:gdLst/>
          <a:ahLst/>
          <a:cxnLst/>
          <a:rect l="0" t="0" r="0" b="0"/>
          <a:pathLst>
            <a:path>
              <a:moveTo>
                <a:pt x="45720" y="0"/>
              </a:moveTo>
              <a:lnTo>
                <a:pt x="45720" y="375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DD7AF8-DA20-4862-9D42-BCB287B12017}">
      <dsp:nvSpPr>
        <dsp:cNvPr id="0" name=""/>
        <dsp:cNvSpPr/>
      </dsp:nvSpPr>
      <dsp:spPr>
        <a:xfrm>
          <a:off x="5491143" y="3138106"/>
          <a:ext cx="1406892" cy="937928"/>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Depreciation</a:t>
          </a:r>
          <a:endParaRPr lang="en-GB" sz="1600" kern="1200" dirty="0"/>
        </a:p>
      </dsp:txBody>
      <dsp:txXfrm>
        <a:off x="5518614" y="3165577"/>
        <a:ext cx="1351950" cy="882986"/>
      </dsp:txXfrm>
    </dsp:sp>
    <dsp:sp modelId="{ED68A8E7-A29D-478E-AD61-B7A8D7B219C8}">
      <dsp:nvSpPr>
        <dsp:cNvPr id="0" name=""/>
        <dsp:cNvSpPr/>
      </dsp:nvSpPr>
      <dsp:spPr>
        <a:xfrm>
          <a:off x="6194590" y="2762935"/>
          <a:ext cx="1828960" cy="375171"/>
        </a:xfrm>
        <a:custGeom>
          <a:avLst/>
          <a:gdLst/>
          <a:ahLst/>
          <a:cxnLst/>
          <a:rect l="0" t="0" r="0" b="0"/>
          <a:pathLst>
            <a:path>
              <a:moveTo>
                <a:pt x="0" y="0"/>
              </a:moveTo>
              <a:lnTo>
                <a:pt x="0" y="187585"/>
              </a:lnTo>
              <a:lnTo>
                <a:pt x="1828960" y="187585"/>
              </a:lnTo>
              <a:lnTo>
                <a:pt x="1828960" y="375171"/>
              </a:lnTo>
            </a:path>
          </a:pathLst>
        </a:cu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93663-05F0-44BD-83CC-8C8D1D0619AD}">
      <dsp:nvSpPr>
        <dsp:cNvPr id="0" name=""/>
        <dsp:cNvSpPr/>
      </dsp:nvSpPr>
      <dsp:spPr>
        <a:xfrm>
          <a:off x="7320104" y="3138106"/>
          <a:ext cx="1406892" cy="937928"/>
        </a:xfrm>
        <a:prstGeom prst="roundRect">
          <a:avLst>
            <a:gd name="adj" fmla="val 1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Derecognition</a:t>
          </a:r>
          <a:endParaRPr lang="en-GB" sz="1600" kern="1200" dirty="0"/>
        </a:p>
      </dsp:txBody>
      <dsp:txXfrm>
        <a:off x="7347575" y="3165577"/>
        <a:ext cx="1351950" cy="8829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88D07-B188-44E4-ABBB-6994C1A52936}" type="datetimeFigureOut">
              <a:rPr lang="en-US" smtClean="0"/>
              <a:t>8/22/2025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2455A-0D23-4EAB-9AF9-2CC2B3066B0A}" type="slidenum">
              <a:rPr lang="en-US" smtClean="0"/>
              <a:t>‹#›</a:t>
            </a:fld>
            <a:endParaRPr lang="en-US" dirty="0"/>
          </a:p>
        </p:txBody>
      </p:sp>
    </p:spTree>
    <p:extLst>
      <p:ext uri="{BB962C8B-B14F-4D97-AF65-F5344CB8AC3E}">
        <p14:creationId xmlns:p14="http://schemas.microsoft.com/office/powerpoint/2010/main" val="390436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endParaRPr lang="en-US" sz="5400" dirty="0">
              <a:solidFill>
                <a:schemeClr val="tx1"/>
              </a:solidFill>
            </a:endParaRP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endParaRPr lang="en-US" dirty="0">
              <a:solidFill>
                <a:schemeClr val="tx1"/>
              </a:solidFill>
            </a:endParaRPr>
          </a:p>
        </p:txBody>
      </p:sp>
    </p:spTree>
    <p:extLst>
      <p:ext uri="{BB962C8B-B14F-4D97-AF65-F5344CB8AC3E}">
        <p14:creationId xmlns:p14="http://schemas.microsoft.com/office/powerpoint/2010/main" val="48567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351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92754-9FDD-4637-8931-8898DCEA2DA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endParaRPr lang="en-US" sz="3600" dirty="0">
              <a:solidFill>
                <a:schemeClr val="tx1"/>
              </a:solidFill>
            </a:endParaRP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726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endParaRPr lang="en-US" dirty="0"/>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152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810136-7130-4D10-A77D-0A7BA878209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dirty="0"/>
              <a:t>Sample Footer Text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31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dirty="0"/>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75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75667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dirty="0"/>
              <a:t>20XX</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dirty="0"/>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47128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6" name="Footer Placeholder 5"/>
          <p:cNvSpPr>
            <a:spLocks noGrp="1"/>
          </p:cNvSpPr>
          <p:nvPr>
            <p:ph type="ftr" sz="quarter" idx="11"/>
          </p:nvPr>
        </p:nvSpPr>
        <p:spPr>
          <a:xfrm>
            <a:off x="1097279" y="6446838"/>
            <a:ext cx="6818262" cy="365125"/>
          </a:xfrm>
        </p:spPr>
        <p:txBody>
          <a:bodyPr/>
          <a:lstStyle/>
          <a:p>
            <a:pPr algn="l"/>
            <a:r>
              <a:rPr lang="en-US" dirty="0"/>
              <a:t>Sample Footer Text</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36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dirty="0"/>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endParaRPr lang="en-US" dirty="0"/>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endParaRPr lang="en-US" dirty="0"/>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endParaRPr lang="en-US" dirty="0"/>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endParaRPr lang="en-US" dirty="0"/>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737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C7DD52F-3117-4C44-86F1-5D6EB3D127BF}"/>
              </a:ext>
            </a:extLst>
          </p:cNvPr>
          <p:cNvGrpSpPr/>
          <p:nvPr userDrawn="1"/>
        </p:nvGrpSpPr>
        <p:grpSpPr>
          <a:xfrm>
            <a:off x="0" y="0"/>
            <a:ext cx="8110728" cy="1650441"/>
            <a:chOff x="-165100" y="-10833"/>
            <a:chExt cx="6527800" cy="1650441"/>
          </a:xfrm>
        </p:grpSpPr>
        <p:pic>
          <p:nvPicPr>
            <p:cNvPr id="12" name="Picture 11">
              <a:extLst>
                <a:ext uri="{FF2B5EF4-FFF2-40B4-BE49-F238E27FC236}">
                  <a16:creationId xmlns:a16="http://schemas.microsoft.com/office/drawing/2014/main" id="{80ACF971-31E9-4C87-99A0-6B389493A7BD}"/>
                </a:ext>
              </a:extLst>
            </p:cNvPr>
            <p:cNvPicPr>
              <a:picLocks noChangeAspect="1"/>
            </p:cNvPicPr>
            <p:nvPr userDrawn="1"/>
          </p:nvPicPr>
          <p:blipFill>
            <a:blip r:embed="rId2"/>
            <a:stretch>
              <a:fillRect/>
            </a:stretch>
          </p:blipFill>
          <p:spPr>
            <a:xfrm>
              <a:off x="4295775" y="-10833"/>
              <a:ext cx="2066925" cy="1639608"/>
            </a:xfrm>
            <a:prstGeom prst="rect">
              <a:avLst/>
            </a:prstGeom>
          </p:spPr>
        </p:pic>
        <p:pic>
          <p:nvPicPr>
            <p:cNvPr id="16" name="Picture 15">
              <a:extLst>
                <a:ext uri="{FF2B5EF4-FFF2-40B4-BE49-F238E27FC236}">
                  <a16:creationId xmlns:a16="http://schemas.microsoft.com/office/drawing/2014/main" id="{80D34561-D758-4417-B220-4EE45A7B2B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110"/>
            <a:stretch/>
          </p:blipFill>
          <p:spPr>
            <a:xfrm>
              <a:off x="-165100" y="-10833"/>
              <a:ext cx="4737100" cy="1650441"/>
            </a:xfrm>
            <a:prstGeom prst="rect">
              <a:avLst/>
            </a:prstGeom>
          </p:spPr>
        </p:pic>
      </p:grpSp>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0" y="-214883"/>
            <a:ext cx="8463516" cy="1450757"/>
          </a:xfrm>
        </p:spPr>
        <p:txBody>
          <a:bodyPr>
            <a:normAutofit/>
          </a:bodyPr>
          <a:lstStyle>
            <a:lvl1pPr>
              <a:defRPr sz="4800"/>
            </a:lvl1pPr>
          </a:lstStyle>
          <a:p>
            <a:r>
              <a:rPr lang="en-US" dirty="0"/>
              <a:t>Click to edit Master title style</a:t>
            </a:r>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7" name="Picture 16">
            <a:extLst>
              <a:ext uri="{FF2B5EF4-FFF2-40B4-BE49-F238E27FC236}">
                <a16:creationId xmlns:a16="http://schemas.microsoft.com/office/drawing/2014/main" id="{41DFBAC7-2E2C-4E55-805B-2BB664FABCA8}"/>
              </a:ext>
            </a:extLst>
          </p:cNvPr>
          <p:cNvPicPr>
            <a:picLocks noChangeAspect="1"/>
          </p:cNvPicPr>
          <p:nvPr userDrawn="1"/>
        </p:nvPicPr>
        <p:blipFill>
          <a:blip r:embed="rId3"/>
          <a:srcRect/>
          <a:stretch/>
        </p:blipFill>
        <p:spPr>
          <a:xfrm>
            <a:off x="9375709" y="394534"/>
            <a:ext cx="2007878" cy="1129432"/>
          </a:xfrm>
          <a:prstGeom prst="rect">
            <a:avLst/>
          </a:prstGeom>
        </p:spPr>
      </p:pic>
    </p:spTree>
    <p:extLst>
      <p:ext uri="{BB962C8B-B14F-4D97-AF65-F5344CB8AC3E}">
        <p14:creationId xmlns:p14="http://schemas.microsoft.com/office/powerpoint/2010/main" val="242552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15DD637-0024-4289-9706-1DE460B6CCE0}"/>
              </a:ext>
            </a:extLst>
          </p:cNvPr>
          <p:cNvGrpSpPr/>
          <p:nvPr userDrawn="1"/>
        </p:nvGrpSpPr>
        <p:grpSpPr>
          <a:xfrm>
            <a:off x="0" y="4892480"/>
            <a:ext cx="8165806" cy="1965520"/>
            <a:chOff x="0" y="0"/>
            <a:chExt cx="6516688" cy="1628775"/>
          </a:xfrm>
        </p:grpSpPr>
        <p:pic>
          <p:nvPicPr>
            <p:cNvPr id="12" name="Picture 11">
              <a:extLst>
                <a:ext uri="{FF2B5EF4-FFF2-40B4-BE49-F238E27FC236}">
                  <a16:creationId xmlns:a16="http://schemas.microsoft.com/office/drawing/2014/main" id="{F68FEFBE-B39A-4A9D-B7C0-7BC0F313A35F}"/>
                </a:ext>
              </a:extLst>
            </p:cNvPr>
            <p:cNvPicPr>
              <a:picLocks noChangeAspect="1"/>
            </p:cNvPicPr>
            <p:nvPr/>
          </p:nvPicPr>
          <p:blipFill>
            <a:blip r:embed="rId2"/>
            <a:stretch>
              <a:fillRect/>
            </a:stretch>
          </p:blipFill>
          <p:spPr>
            <a:xfrm>
              <a:off x="4442143" y="0"/>
              <a:ext cx="2074545" cy="1628775"/>
            </a:xfrm>
            <a:prstGeom prst="rect">
              <a:avLst/>
            </a:prstGeom>
          </p:spPr>
        </p:pic>
        <p:pic>
          <p:nvPicPr>
            <p:cNvPr id="16" name="Picture 15">
              <a:extLst>
                <a:ext uri="{FF2B5EF4-FFF2-40B4-BE49-F238E27FC236}">
                  <a16:creationId xmlns:a16="http://schemas.microsoft.com/office/drawing/2014/main" id="{B1771135-63BD-45F5-BD5A-107C163CFDDD}"/>
                </a:ext>
              </a:extLst>
            </p:cNvPr>
            <p:cNvPicPr>
              <a:picLocks noChangeAspect="1"/>
            </p:cNvPicPr>
            <p:nvPr/>
          </p:nvPicPr>
          <p:blipFill>
            <a:blip r:embed="rId2"/>
            <a:stretch>
              <a:fillRect/>
            </a:stretch>
          </p:blipFill>
          <p:spPr>
            <a:xfrm>
              <a:off x="0" y="0"/>
              <a:ext cx="6114197" cy="1628775"/>
            </a:xfrm>
            <a:prstGeom prst="rect">
              <a:avLst/>
            </a:prstGeom>
          </p:spPr>
        </p:pic>
      </p:gr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endParaRPr lang="en-US" sz="3600" dirty="0">
              <a:solidFill>
                <a:schemeClr val="bg1"/>
              </a:solidFill>
            </a:endParaRP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endParaRPr lang="en-US" sz="1500" dirty="0">
              <a:solidFill>
                <a:schemeClr val="bg1"/>
              </a:solidFill>
            </a:endParaRP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endParaRPr lang="en-US" dirty="0"/>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endParaRPr lang="en-US" dirty="0"/>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endParaRPr lang="en-US" dirty="0"/>
          </a:p>
        </p:txBody>
      </p:sp>
    </p:spTree>
    <p:extLst>
      <p:ext uri="{BB962C8B-B14F-4D97-AF65-F5344CB8AC3E}">
        <p14:creationId xmlns:p14="http://schemas.microsoft.com/office/powerpoint/2010/main" val="46839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FF3A31-EFE7-43DC-8EBD-D408ADFA4E3F}"/>
              </a:ext>
            </a:extLst>
          </p:cNvPr>
          <p:cNvGrpSpPr/>
          <p:nvPr userDrawn="1"/>
        </p:nvGrpSpPr>
        <p:grpSpPr>
          <a:xfrm>
            <a:off x="0" y="0"/>
            <a:ext cx="8527312" cy="1628775"/>
            <a:chOff x="0" y="0"/>
            <a:chExt cx="6516688" cy="1628775"/>
          </a:xfrm>
        </p:grpSpPr>
        <p:pic>
          <p:nvPicPr>
            <p:cNvPr id="11" name="Picture 10">
              <a:extLst>
                <a:ext uri="{FF2B5EF4-FFF2-40B4-BE49-F238E27FC236}">
                  <a16:creationId xmlns:a16="http://schemas.microsoft.com/office/drawing/2014/main" id="{9311F08C-7FB4-49A0-B5BC-BEAC03D54639}"/>
                </a:ext>
              </a:extLst>
            </p:cNvPr>
            <p:cNvPicPr>
              <a:picLocks noChangeAspect="1"/>
            </p:cNvPicPr>
            <p:nvPr/>
          </p:nvPicPr>
          <p:blipFill>
            <a:blip r:embed="rId2"/>
            <a:stretch>
              <a:fillRect/>
            </a:stretch>
          </p:blipFill>
          <p:spPr>
            <a:xfrm>
              <a:off x="4442143" y="0"/>
              <a:ext cx="2074545" cy="1628775"/>
            </a:xfrm>
            <a:prstGeom prst="rect">
              <a:avLst/>
            </a:prstGeom>
          </p:spPr>
        </p:pic>
        <p:pic>
          <p:nvPicPr>
            <p:cNvPr id="12" name="Picture 11">
              <a:extLst>
                <a:ext uri="{FF2B5EF4-FFF2-40B4-BE49-F238E27FC236}">
                  <a16:creationId xmlns:a16="http://schemas.microsoft.com/office/drawing/2014/main" id="{CBA28223-A53E-42E8-9BA0-BAB7D87453DA}"/>
                </a:ext>
              </a:extLst>
            </p:cNvPr>
            <p:cNvPicPr>
              <a:picLocks noChangeAspect="1"/>
            </p:cNvPicPr>
            <p:nvPr/>
          </p:nvPicPr>
          <p:blipFill>
            <a:blip r:embed="rId2"/>
            <a:stretch>
              <a:fillRect/>
            </a:stretch>
          </p:blipFill>
          <p:spPr>
            <a:xfrm>
              <a:off x="0" y="0"/>
              <a:ext cx="6065949" cy="1628775"/>
            </a:xfrm>
            <a:prstGeom prst="rect">
              <a:avLst/>
            </a:prstGeom>
          </p:spPr>
        </p:pic>
      </p:grpSp>
      <p:sp>
        <p:nvSpPr>
          <p:cNvPr id="2" name="Title 1"/>
          <p:cNvSpPr>
            <a:spLocks noGrp="1"/>
          </p:cNvSpPr>
          <p:nvPr>
            <p:ph type="title"/>
          </p:nvPr>
        </p:nvSpPr>
        <p:spPr>
          <a:xfrm>
            <a:off x="197056" y="184297"/>
            <a:ext cx="10058400" cy="978716"/>
          </a:xfrm>
        </p:spPr>
        <p:txBody>
          <a:bodyPr/>
          <a:lstStyle/>
          <a:p>
            <a:r>
              <a:rPr lang="en-US" dirty="0"/>
              <a:t>Click to edit Master title style</a:t>
            </a:r>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3" name="Picture 12">
            <a:extLst>
              <a:ext uri="{FF2B5EF4-FFF2-40B4-BE49-F238E27FC236}">
                <a16:creationId xmlns:a16="http://schemas.microsoft.com/office/drawing/2014/main" id="{CE144EC3-2CB5-4B35-B112-55D9E1FAA487}"/>
              </a:ext>
            </a:extLst>
          </p:cNvPr>
          <p:cNvPicPr>
            <a:picLocks noChangeAspect="1"/>
          </p:cNvPicPr>
          <p:nvPr userDrawn="1"/>
        </p:nvPicPr>
        <p:blipFill>
          <a:blip r:embed="rId3"/>
          <a:srcRect/>
          <a:stretch/>
        </p:blipFill>
        <p:spPr>
          <a:xfrm>
            <a:off x="8795398" y="388000"/>
            <a:ext cx="2007878" cy="1129432"/>
          </a:xfrm>
          <a:prstGeom prst="rect">
            <a:avLst/>
          </a:prstGeom>
        </p:spPr>
      </p:pic>
    </p:spTree>
    <p:extLst>
      <p:ext uri="{BB962C8B-B14F-4D97-AF65-F5344CB8AC3E}">
        <p14:creationId xmlns:p14="http://schemas.microsoft.com/office/powerpoint/2010/main" val="165178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endParaRPr lang="en-US" dirty="0"/>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endParaRPr lang="en-US" dirty="0"/>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dirty="0"/>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468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dirty="0"/>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dirty="0"/>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119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dirty="0"/>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822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dirty="0"/>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dirty="0"/>
              <a:t>Sample Footer Text</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57751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6" r:id="rId3"/>
    <p:sldLayoutId id="2147483735" r:id="rId4"/>
    <p:sldLayoutId id="2147483722" r:id="rId5"/>
    <p:sldLayoutId id="2147483734" r:id="rId6"/>
    <p:sldLayoutId id="2147483745" r:id="rId7"/>
    <p:sldLayoutId id="2147483726" r:id="rId8"/>
    <p:sldLayoutId id="2147483725" r:id="rId9"/>
    <p:sldLayoutId id="2147483743" r:id="rId10"/>
    <p:sldLayoutId id="2147483737" r:id="rId11"/>
    <p:sldLayoutId id="2147483738" r:id="rId12"/>
    <p:sldLayoutId id="2147483723" r:id="rId13"/>
    <p:sldLayoutId id="2147483724" r:id="rId14"/>
    <p:sldLayoutId id="2147483727" r:id="rId15"/>
    <p:sldLayoutId id="2147483728" r:id="rId16"/>
    <p:sldLayoutId id="2147483729" r:id="rId17"/>
  </p:sldLayoutIdLst>
  <p:hf hdr="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1.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5.xml"/><Relationship Id="rId9"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1.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5.xml"/><Relationship Id="rId9" Type="http://schemas.openxmlformats.org/officeDocument/2006/relationships/image" Target="../media/image19.sv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1.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5.xml"/><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1.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5.xml"/><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1.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7.sv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5.xml"/><Relationship Id="rId9" Type="http://schemas.openxmlformats.org/officeDocument/2006/relationships/image" Target="../media/image1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1AA9E4-2160-42E5-A2F8-DF9D71D09F19}"/>
              </a:ext>
            </a:extLst>
          </p:cNvPr>
          <p:cNvPicPr>
            <a:picLocks noChangeAspect="1"/>
          </p:cNvPicPr>
          <p:nvPr/>
        </p:nvPicPr>
        <p:blipFill>
          <a:blip r:embed="rId2"/>
          <a:stretch>
            <a:fillRect/>
          </a:stretch>
        </p:blipFill>
        <p:spPr>
          <a:xfrm>
            <a:off x="0" y="0"/>
            <a:ext cx="5397910" cy="6878188"/>
          </a:xfrm>
          <a:prstGeom prst="rect">
            <a:avLst/>
          </a:prstGeom>
        </p:spPr>
      </p:pic>
      <p:pic>
        <p:nvPicPr>
          <p:cNvPr id="6" name="Picture 5">
            <a:extLst>
              <a:ext uri="{FF2B5EF4-FFF2-40B4-BE49-F238E27FC236}">
                <a16:creationId xmlns:a16="http://schemas.microsoft.com/office/drawing/2014/main" id="{47920503-17CC-491B-92F4-D0C34BF7D7A9}"/>
              </a:ext>
            </a:extLst>
          </p:cNvPr>
          <p:cNvPicPr>
            <a:picLocks noChangeAspect="1"/>
          </p:cNvPicPr>
          <p:nvPr/>
        </p:nvPicPr>
        <p:blipFill>
          <a:blip r:embed="rId3"/>
          <a:srcRect/>
          <a:stretch/>
        </p:blipFill>
        <p:spPr>
          <a:xfrm>
            <a:off x="252204" y="220996"/>
            <a:ext cx="2238506" cy="1259161"/>
          </a:xfrm>
          <a:prstGeom prst="rect">
            <a:avLst/>
          </a:prstGeom>
        </p:spPr>
      </p:pic>
      <p:sp>
        <p:nvSpPr>
          <p:cNvPr id="7" name="Subtitle 2">
            <a:extLst>
              <a:ext uri="{FF2B5EF4-FFF2-40B4-BE49-F238E27FC236}">
                <a16:creationId xmlns:a16="http://schemas.microsoft.com/office/drawing/2014/main" id="{5AE7C214-5BE2-41B7-BE07-2AA53C544596}"/>
              </a:ext>
            </a:extLst>
          </p:cNvPr>
          <p:cNvSpPr txBox="1">
            <a:spLocks/>
          </p:cNvSpPr>
          <p:nvPr/>
        </p:nvSpPr>
        <p:spPr>
          <a:xfrm>
            <a:off x="0" y="2415710"/>
            <a:ext cx="5513402" cy="2275368"/>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43BBC7"/>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ctr">
              <a:lnSpc>
                <a:spcPct val="150000"/>
              </a:lnSpc>
              <a:spcBef>
                <a:spcPct val="0"/>
              </a:spcBef>
              <a:defRPr/>
            </a:pPr>
            <a:r>
              <a:rPr lang="en-US" dirty="0"/>
              <a:t>Property, plant &amp; Equipment (IAS 16 PPE)</a:t>
            </a:r>
          </a:p>
        </p:txBody>
      </p:sp>
      <p:pic>
        <p:nvPicPr>
          <p:cNvPr id="10" name="Picture Placeholder 14">
            <a:extLst>
              <a:ext uri="{FF2B5EF4-FFF2-40B4-BE49-F238E27FC236}">
                <a16:creationId xmlns:a16="http://schemas.microsoft.com/office/drawing/2014/main" id="{0FDBF87D-A866-4D1A-A342-72B38FB7A7DC}"/>
              </a:ext>
            </a:extLst>
          </p:cNvPr>
          <p:cNvPicPr>
            <a:picLocks noChangeAspect="1"/>
          </p:cNvPicPr>
          <p:nvPr/>
        </p:nvPicPr>
        <p:blipFill>
          <a:blip r:embed="rId4"/>
          <a:srcRect l="8614" r="8614"/>
          <a:stretch>
            <a:fillRect/>
          </a:stretch>
        </p:blipFill>
        <p:spPr>
          <a:xfrm>
            <a:off x="6239986" y="0"/>
            <a:ext cx="5952014" cy="684484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pic>
    </p:spTree>
    <p:extLst>
      <p:ext uri="{BB962C8B-B14F-4D97-AF65-F5344CB8AC3E}">
        <p14:creationId xmlns:p14="http://schemas.microsoft.com/office/powerpoint/2010/main" val="33166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8B121-5042-3907-0A57-4ED0E20EA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9E9EB-42D3-BCF7-7B44-EDA5A0A1C062}"/>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6"/>
            </a:pPr>
            <a:r>
              <a:rPr lang="en-US" sz="4400" b="1" dirty="0"/>
              <a:t>Depreciation and useful life</a:t>
            </a:r>
          </a:p>
        </p:txBody>
      </p:sp>
      <p:sp>
        <p:nvSpPr>
          <p:cNvPr id="7" name="Text Placeholder 2">
            <a:extLst>
              <a:ext uri="{FF2B5EF4-FFF2-40B4-BE49-F238E27FC236}">
                <a16:creationId xmlns:a16="http://schemas.microsoft.com/office/drawing/2014/main" id="{B593CE32-3B7F-4654-B246-6006EB5838EF}"/>
              </a:ext>
            </a:extLst>
          </p:cNvPr>
          <p:cNvSpPr txBox="1">
            <a:spLocks/>
          </p:cNvSpPr>
          <p:nvPr/>
        </p:nvSpPr>
        <p:spPr>
          <a:xfrm>
            <a:off x="1227667" y="2086619"/>
            <a:ext cx="8153593" cy="2934114"/>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1800" dirty="0">
                <a:latin typeface="Calibri" panose="020F0502020204030204" pitchFamily="34" charset="0"/>
              </a:rPr>
              <a:t> </a:t>
            </a:r>
            <a:r>
              <a:rPr lang="en-GB" sz="1800" dirty="0">
                <a:latin typeface="Calibri" panose="020F0502020204030204" pitchFamily="34" charset="0"/>
              </a:rPr>
              <a:t>Depreciation is charged systematically over the asset’s useful life.</a:t>
            </a:r>
          </a:p>
          <a:p>
            <a:pPr>
              <a:buFont typeface="Wingdings" panose="05000000000000000000" pitchFamily="2" charset="2"/>
              <a:buChar char="q"/>
            </a:pPr>
            <a:r>
              <a:rPr lang="en-GB" sz="1800" dirty="0">
                <a:latin typeface="Calibri" panose="020F0502020204030204" pitchFamily="34" charset="0"/>
              </a:rPr>
              <a:t> Land is not depreciated (unless it has limited useful life).</a:t>
            </a:r>
          </a:p>
          <a:p>
            <a:pPr>
              <a:buFont typeface="Wingdings" panose="05000000000000000000" pitchFamily="2" charset="2"/>
              <a:buChar char="q"/>
            </a:pPr>
            <a:r>
              <a:rPr lang="en-GB" sz="1800" dirty="0">
                <a:latin typeface="Calibri" panose="020F0502020204030204" pitchFamily="34" charset="0"/>
              </a:rPr>
              <a:t> Consider factors of depreciation are expected usage, physical wear and tear (Natural aging or damage), technical obsolescence (Becomes outdated due to innovation).</a:t>
            </a:r>
          </a:p>
          <a:p>
            <a:pPr>
              <a:buFont typeface="Wingdings" panose="05000000000000000000" pitchFamily="2" charset="2"/>
              <a:buChar char="q"/>
            </a:pPr>
            <a:r>
              <a:rPr lang="en-GB" sz="1800" dirty="0">
                <a:latin typeface="Calibri" panose="020F0502020204030204" pitchFamily="34" charset="0"/>
              </a:rPr>
              <a:t> Depreciation starts when asset is available for use.</a:t>
            </a:r>
          </a:p>
          <a:p>
            <a:pPr>
              <a:buFont typeface="Wingdings" panose="05000000000000000000" pitchFamily="2" charset="2"/>
              <a:buChar char="q"/>
            </a:pPr>
            <a:r>
              <a:rPr lang="en-GB" sz="1800" dirty="0">
                <a:latin typeface="Calibri" panose="020F0502020204030204" pitchFamily="34" charset="0"/>
              </a:rPr>
              <a:t> Residual value and useful life reviewed at least annually.</a:t>
            </a:r>
            <a:endParaRPr lang="en-US" sz="1800" dirty="0">
              <a:latin typeface="Calibri" panose="020F0502020204030204" pitchFamily="34" charset="0"/>
            </a:endParaRPr>
          </a:p>
        </p:txBody>
      </p:sp>
    </p:spTree>
    <p:extLst>
      <p:ext uri="{BB962C8B-B14F-4D97-AF65-F5344CB8AC3E}">
        <p14:creationId xmlns:p14="http://schemas.microsoft.com/office/powerpoint/2010/main" val="361873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7"/>
            </a:pPr>
            <a:r>
              <a:rPr lang="en-US" sz="4400" b="1" dirty="0"/>
              <a:t>Impairment and derecognition</a:t>
            </a:r>
          </a:p>
        </p:txBody>
      </p:sp>
      <p:sp>
        <p:nvSpPr>
          <p:cNvPr id="8" name="Text Placeholder 2">
            <a:extLst>
              <a:ext uri="{FF2B5EF4-FFF2-40B4-BE49-F238E27FC236}">
                <a16:creationId xmlns:a16="http://schemas.microsoft.com/office/drawing/2014/main" id="{6051BEDE-60A4-43C1-A1F2-D269366503D6}"/>
              </a:ext>
            </a:extLst>
          </p:cNvPr>
          <p:cNvSpPr txBox="1">
            <a:spLocks/>
          </p:cNvSpPr>
          <p:nvPr/>
        </p:nvSpPr>
        <p:spPr>
          <a:xfrm>
            <a:off x="1116323" y="2018419"/>
            <a:ext cx="9619410" cy="3027714"/>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q"/>
            </a:pPr>
            <a:r>
              <a:rPr lang="en-US" sz="2400" dirty="0">
                <a:latin typeface="Calibri-Bold"/>
              </a:rPr>
              <a:t> </a:t>
            </a:r>
            <a:r>
              <a:rPr lang="en-GB" sz="2400" dirty="0">
                <a:latin typeface="Calibri-Bold"/>
              </a:rPr>
              <a:t>Assets reviewed for impairment under IAS 36 if indicators exist.</a:t>
            </a:r>
          </a:p>
          <a:p>
            <a:pPr>
              <a:buFont typeface="Wingdings" panose="05000000000000000000" pitchFamily="2" charset="2"/>
              <a:buChar char="q"/>
            </a:pPr>
            <a:r>
              <a:rPr lang="en-GB" sz="2400" dirty="0">
                <a:latin typeface="Calibri-Bold"/>
              </a:rPr>
              <a:t> Derecognition occurs on disposal or when no future economic benefits expected.</a:t>
            </a:r>
          </a:p>
          <a:p>
            <a:pPr>
              <a:buFont typeface="Wingdings" panose="05000000000000000000" pitchFamily="2" charset="2"/>
              <a:buChar char="q"/>
            </a:pPr>
            <a:r>
              <a:rPr lang="en-GB" sz="2400" dirty="0">
                <a:latin typeface="Calibri-Bold"/>
              </a:rPr>
              <a:t> Gain or loss on derecognition recognized in profit or loss.</a:t>
            </a:r>
          </a:p>
        </p:txBody>
      </p:sp>
    </p:spTree>
    <p:extLst>
      <p:ext uri="{BB962C8B-B14F-4D97-AF65-F5344CB8AC3E}">
        <p14:creationId xmlns:p14="http://schemas.microsoft.com/office/powerpoint/2010/main" val="68600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8"/>
            </a:pPr>
            <a:r>
              <a:rPr lang="en-US" sz="4400" b="1" dirty="0"/>
              <a:t>Disclosure requirements</a:t>
            </a:r>
          </a:p>
        </p:txBody>
      </p:sp>
      <p:sp>
        <p:nvSpPr>
          <p:cNvPr id="6" name="Title 7">
            <a:extLst>
              <a:ext uri="{FF2B5EF4-FFF2-40B4-BE49-F238E27FC236}">
                <a16:creationId xmlns:a16="http://schemas.microsoft.com/office/drawing/2014/main" id="{D8562B45-58B8-4EF9-90BD-06E9EFF61C34}"/>
              </a:ext>
            </a:extLst>
          </p:cNvPr>
          <p:cNvSpPr txBox="1">
            <a:spLocks/>
          </p:cNvSpPr>
          <p:nvPr/>
        </p:nvSpPr>
        <p:spPr>
          <a:xfrm>
            <a:off x="681791" y="2063212"/>
            <a:ext cx="10570409" cy="37957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pPr algn="just"/>
            <a:r>
              <a:rPr lang="en-US" sz="2400" b="0" dirty="0">
                <a:solidFill>
                  <a:srgbClr val="243746"/>
                </a:solidFill>
                <a:latin typeface="Calibri-Bold"/>
              </a:rPr>
              <a:t>A</a:t>
            </a:r>
            <a:r>
              <a:rPr lang="en-GB" sz="2400" b="0" dirty="0">
                <a:solidFill>
                  <a:srgbClr val="243746"/>
                </a:solidFill>
                <a:latin typeface="Calibri-Bold"/>
              </a:rPr>
              <a:t>n entity must disclose the following information for property, plant, and equipment:</a:t>
            </a:r>
          </a:p>
          <a:p>
            <a:pPr algn="just"/>
            <a:endParaRPr lang="en-GB" sz="2400" b="0" dirty="0">
              <a:solidFill>
                <a:srgbClr val="243746"/>
              </a:solidFill>
              <a:latin typeface="Calibri-Bold"/>
            </a:endParaRPr>
          </a:p>
          <a:p>
            <a:pPr marL="342900" indent="-342900" algn="just">
              <a:buFont typeface="Wingdings" panose="05000000000000000000" pitchFamily="2" charset="2"/>
              <a:buChar char="q"/>
            </a:pPr>
            <a:r>
              <a:rPr lang="en-US" sz="2400" b="0" dirty="0">
                <a:solidFill>
                  <a:srgbClr val="243746"/>
                </a:solidFill>
                <a:latin typeface="Calibri-Bold"/>
              </a:rPr>
              <a:t>Classes of PPE</a:t>
            </a:r>
          </a:p>
          <a:p>
            <a:pPr marL="342900" indent="-342900" algn="just">
              <a:buFont typeface="Wingdings" panose="05000000000000000000" pitchFamily="2" charset="2"/>
              <a:buChar char="q"/>
            </a:pPr>
            <a:r>
              <a:rPr lang="en-GB" sz="2400" b="0" dirty="0">
                <a:solidFill>
                  <a:srgbClr val="243746"/>
                </a:solidFill>
                <a:latin typeface="Calibri-Bold"/>
              </a:rPr>
              <a:t>Measurement bases used for each class</a:t>
            </a:r>
          </a:p>
          <a:p>
            <a:pPr marL="342900" indent="-342900" algn="just">
              <a:buFont typeface="Wingdings" panose="05000000000000000000" pitchFamily="2" charset="2"/>
              <a:buChar char="q"/>
            </a:pPr>
            <a:r>
              <a:rPr lang="en-US" sz="2400" b="0" dirty="0">
                <a:solidFill>
                  <a:srgbClr val="243746"/>
                </a:solidFill>
                <a:latin typeface="Calibri-Bold"/>
              </a:rPr>
              <a:t>Depreciation methods and rates</a:t>
            </a:r>
          </a:p>
          <a:p>
            <a:pPr marL="342900" indent="-342900" algn="just">
              <a:buFont typeface="Wingdings" panose="05000000000000000000" pitchFamily="2" charset="2"/>
              <a:buChar char="q"/>
            </a:pPr>
            <a:r>
              <a:rPr lang="en-US" sz="2400" b="0" dirty="0">
                <a:solidFill>
                  <a:srgbClr val="243746"/>
                </a:solidFill>
                <a:latin typeface="Calibri-Bold"/>
              </a:rPr>
              <a:t>Reconciliations of carrying amounts</a:t>
            </a:r>
          </a:p>
          <a:p>
            <a:pPr marL="342900" indent="-342900" algn="just">
              <a:buFont typeface="Wingdings" panose="05000000000000000000" pitchFamily="2" charset="2"/>
              <a:buChar char="q"/>
            </a:pPr>
            <a:r>
              <a:rPr lang="en-GB" sz="2400" b="0" dirty="0">
                <a:solidFill>
                  <a:srgbClr val="243746"/>
                </a:solidFill>
                <a:latin typeface="Calibri-Bold"/>
              </a:rPr>
              <a:t>Restrictions on title and pledged assets  (e.g., a mortgage on a building)</a:t>
            </a:r>
          </a:p>
          <a:p>
            <a:pPr marL="342900" indent="-342900" algn="just">
              <a:buFont typeface="Wingdings" panose="05000000000000000000" pitchFamily="2" charset="2"/>
              <a:buChar char="q"/>
            </a:pPr>
            <a:r>
              <a:rPr lang="en-GB" sz="2400" b="0" dirty="0">
                <a:solidFill>
                  <a:srgbClr val="243746"/>
                </a:solidFill>
                <a:latin typeface="Calibri-Bold"/>
              </a:rPr>
              <a:t>Amounts recognized in profit or loss for depreciation and impairment</a:t>
            </a:r>
            <a:endParaRPr lang="en-US" sz="2400" b="0" dirty="0">
              <a:solidFill>
                <a:srgbClr val="243746"/>
              </a:solidFill>
              <a:latin typeface="Calibri-Bold"/>
            </a:endParaRPr>
          </a:p>
        </p:txBody>
      </p:sp>
    </p:spTree>
    <p:extLst>
      <p:ext uri="{BB962C8B-B14F-4D97-AF65-F5344CB8AC3E}">
        <p14:creationId xmlns:p14="http://schemas.microsoft.com/office/powerpoint/2010/main" val="415426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FF9EB-8526-A9FA-34F8-BC6804176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D5D37-3E4A-460F-2D98-555C90463455}"/>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8"/>
            </a:pPr>
            <a:r>
              <a:rPr lang="en-US" sz="4400" b="1" dirty="0"/>
              <a:t>Disclosure requirements</a:t>
            </a:r>
          </a:p>
        </p:txBody>
      </p:sp>
      <p:sp>
        <p:nvSpPr>
          <p:cNvPr id="6" name="Title 7">
            <a:extLst>
              <a:ext uri="{FF2B5EF4-FFF2-40B4-BE49-F238E27FC236}">
                <a16:creationId xmlns:a16="http://schemas.microsoft.com/office/drawing/2014/main" id="{68F071D4-CE8C-E265-F8FE-EBDEB9C15018}"/>
              </a:ext>
            </a:extLst>
          </p:cNvPr>
          <p:cNvSpPr txBox="1">
            <a:spLocks/>
          </p:cNvSpPr>
          <p:nvPr/>
        </p:nvSpPr>
        <p:spPr>
          <a:xfrm>
            <a:off x="681791" y="2063212"/>
            <a:ext cx="10570409" cy="37957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a:lstStyle>
          <a:p>
            <a:pPr algn="just"/>
            <a:r>
              <a:rPr lang="en-US" sz="2400" b="0" dirty="0">
                <a:solidFill>
                  <a:srgbClr val="243746"/>
                </a:solidFill>
                <a:latin typeface="Calibri-Bold"/>
              </a:rPr>
              <a:t>A</a:t>
            </a:r>
            <a:r>
              <a:rPr lang="en-GB" sz="2400" b="0" dirty="0">
                <a:solidFill>
                  <a:srgbClr val="243746"/>
                </a:solidFill>
                <a:latin typeface="Calibri-Bold"/>
              </a:rPr>
              <a:t>n entity must disclose the following information for property, plant, and equipment If the revaluation model is used:</a:t>
            </a:r>
          </a:p>
          <a:p>
            <a:pPr algn="just"/>
            <a:endParaRPr lang="en-GB" sz="2400" b="0" dirty="0">
              <a:solidFill>
                <a:srgbClr val="243746"/>
              </a:solidFill>
              <a:latin typeface="Calibri-Bold"/>
            </a:endParaRPr>
          </a:p>
          <a:p>
            <a:pPr marL="342900" indent="-342900" algn="just">
              <a:buFont typeface="Wingdings" panose="05000000000000000000" pitchFamily="2" charset="2"/>
              <a:buChar char="q"/>
            </a:pPr>
            <a:r>
              <a:rPr lang="en-US" sz="2400" b="0" dirty="0">
                <a:solidFill>
                  <a:srgbClr val="243746"/>
                </a:solidFill>
                <a:latin typeface="Calibri-Bold"/>
              </a:rPr>
              <a:t>Date of revaluation</a:t>
            </a:r>
          </a:p>
          <a:p>
            <a:pPr marL="342900" indent="-342900" algn="just">
              <a:buFont typeface="Wingdings" panose="05000000000000000000" pitchFamily="2" charset="2"/>
              <a:buChar char="q"/>
            </a:pPr>
            <a:r>
              <a:rPr lang="en-GB" sz="2400" b="0" dirty="0">
                <a:solidFill>
                  <a:srgbClr val="243746"/>
                </a:solidFill>
                <a:latin typeface="Calibri-Bold"/>
              </a:rPr>
              <a:t>Whether an independent valuer was involved</a:t>
            </a:r>
          </a:p>
          <a:p>
            <a:pPr marL="342900" indent="-342900" algn="just">
              <a:buFont typeface="Wingdings" panose="05000000000000000000" pitchFamily="2" charset="2"/>
              <a:buChar char="q"/>
            </a:pPr>
            <a:r>
              <a:rPr lang="en-US" sz="2400" b="0" dirty="0">
                <a:solidFill>
                  <a:srgbClr val="243746"/>
                </a:solidFill>
                <a:latin typeface="Calibri-Bold"/>
              </a:rPr>
              <a:t>Methods and assumptions used</a:t>
            </a:r>
          </a:p>
          <a:p>
            <a:pPr marL="342900" indent="-342900" algn="just">
              <a:buFont typeface="Wingdings" panose="05000000000000000000" pitchFamily="2" charset="2"/>
              <a:buChar char="q"/>
            </a:pPr>
            <a:r>
              <a:rPr lang="en-GB" sz="2400" b="0" dirty="0">
                <a:solidFill>
                  <a:srgbClr val="243746"/>
                </a:solidFill>
                <a:latin typeface="Calibri-Bold"/>
              </a:rPr>
              <a:t>Carrying amount under cost model (for comparison)</a:t>
            </a:r>
          </a:p>
          <a:p>
            <a:pPr marL="342900" indent="-342900" algn="just">
              <a:buFont typeface="Wingdings" panose="05000000000000000000" pitchFamily="2" charset="2"/>
              <a:buChar char="q"/>
            </a:pPr>
            <a:r>
              <a:rPr lang="en-GB" sz="2400" b="0" dirty="0">
                <a:solidFill>
                  <a:srgbClr val="243746"/>
                </a:solidFill>
                <a:latin typeface="Calibri-Bold"/>
              </a:rPr>
              <a:t>Revaluation surplus, including changes during the period and restrictions on distribution.</a:t>
            </a:r>
          </a:p>
        </p:txBody>
      </p:sp>
    </p:spTree>
    <p:extLst>
      <p:ext uri="{BB962C8B-B14F-4D97-AF65-F5344CB8AC3E}">
        <p14:creationId xmlns:p14="http://schemas.microsoft.com/office/powerpoint/2010/main" val="364315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5E2CC-8A6F-FE7A-B03F-9521F8D04E92}"/>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53192DB1-87E7-4D6E-B644-FAED3D037236}"/>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ECCB03A6-214E-922B-5E8C-3E1514A44C1B}"/>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5" name="Rectangle 4">
            <a:extLst>
              <a:ext uri="{FF2B5EF4-FFF2-40B4-BE49-F238E27FC236}">
                <a16:creationId xmlns:a16="http://schemas.microsoft.com/office/drawing/2014/main" id="{B43A755E-E87C-B8F2-2DFA-660F047B773D}"/>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B95BB94-6CB1-EB69-D58C-56283EDBBB2F}"/>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1">
                <a:solidFill>
                  <a:srgbClr val="000000"/>
                </a:solidFill>
              </a:rPr>
              <a:t>Under IAS 16, which of the following costs is included in the cost of an item of property, plant, and equipment?</a:t>
            </a:r>
          </a:p>
        </p:txBody>
      </p:sp>
      <p:sp>
        <p:nvSpPr>
          <p:cNvPr id="7" name="Rectangle 6">
            <a:extLst>
              <a:ext uri="{FF2B5EF4-FFF2-40B4-BE49-F238E27FC236}">
                <a16:creationId xmlns:a16="http://schemas.microsoft.com/office/drawing/2014/main" id="{25703092-1B92-B1FC-38FB-D6458F6A606E}"/>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F775170E-6C68-FD42-013E-5F92BDF7E65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9CC52C1A-BC3E-3C8B-E31C-E0F7C8386D82}"/>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2" name="Graphic 11">
            <a:extLst>
              <a:ext uri="{FF2B5EF4-FFF2-40B4-BE49-F238E27FC236}">
                <a16:creationId xmlns:a16="http://schemas.microsoft.com/office/drawing/2014/main" id="{F0A158E1-2731-70B8-CF5E-6257DC254CC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2852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F633C-B20C-E554-BD02-42A5A3F99F3F}"/>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48E4D38E-1AD2-3BA1-4CA5-2EE55B5A753F}"/>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CD052986-2750-2CA4-FB82-E4035F36423E}"/>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5" name="Rectangle 4">
            <a:extLst>
              <a:ext uri="{FF2B5EF4-FFF2-40B4-BE49-F238E27FC236}">
                <a16:creationId xmlns:a16="http://schemas.microsoft.com/office/drawing/2014/main" id="{24A42AAD-38AC-F42A-3E32-B994139D0837}"/>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88877A7-615D-3D0D-00C2-BA15C83687CD}"/>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500" b="1">
                <a:solidFill>
                  <a:srgbClr val="000000"/>
                </a:solidFill>
              </a:rPr>
              <a:t>According to IAS 16, an entity should initially measure property, plant, and equipment at:</a:t>
            </a:r>
          </a:p>
        </p:txBody>
      </p:sp>
      <p:sp>
        <p:nvSpPr>
          <p:cNvPr id="7" name="Rectangle 6">
            <a:extLst>
              <a:ext uri="{FF2B5EF4-FFF2-40B4-BE49-F238E27FC236}">
                <a16:creationId xmlns:a16="http://schemas.microsoft.com/office/drawing/2014/main" id="{0675A3D7-DE0E-B435-0003-911653B15BDE}"/>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385DA9E6-CDBC-AD92-C25E-8930A1F91A5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E9D34496-4DB7-FBD7-3267-6D29A822F2EB}"/>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2" name="Graphic 11">
            <a:extLst>
              <a:ext uri="{FF2B5EF4-FFF2-40B4-BE49-F238E27FC236}">
                <a16:creationId xmlns:a16="http://schemas.microsoft.com/office/drawing/2014/main" id="{0D090D22-80A8-9FA4-C622-6048BE52660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6793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C1D27A-A501-BC75-94DC-898A75323253}"/>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B39C320C-9F87-49E7-DABB-FD88248BCE68}"/>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25216191-B417-AD80-6D0E-6D8AE9988207}"/>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5" name="Rectangle 4">
            <a:extLst>
              <a:ext uri="{FF2B5EF4-FFF2-40B4-BE49-F238E27FC236}">
                <a16:creationId xmlns:a16="http://schemas.microsoft.com/office/drawing/2014/main" id="{5AA55650-CE55-058A-F7D5-08BEEA478754}"/>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13842EC-FB43-D6A4-7153-5BD3FA037F8B}"/>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a:solidFill>
                  <a:srgbClr val="000000"/>
                </a:solidFill>
              </a:rPr>
              <a:t>Under IAS 16, which of the following would NOT be included in the cost of property, plant, and equipment?</a:t>
            </a:r>
          </a:p>
        </p:txBody>
      </p:sp>
      <p:sp>
        <p:nvSpPr>
          <p:cNvPr id="7" name="Rectangle 6">
            <a:extLst>
              <a:ext uri="{FF2B5EF4-FFF2-40B4-BE49-F238E27FC236}">
                <a16:creationId xmlns:a16="http://schemas.microsoft.com/office/drawing/2014/main" id="{18D1F7AF-A0F1-CFE0-C330-A930F8DD0439}"/>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09CC177D-8A93-4E0E-40E6-6BF5889E1BA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51CAC3EA-3C9B-4692-06F3-8CFCAC1B911F}"/>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2" name="Graphic 11">
            <a:extLst>
              <a:ext uri="{FF2B5EF4-FFF2-40B4-BE49-F238E27FC236}">
                <a16:creationId xmlns:a16="http://schemas.microsoft.com/office/drawing/2014/main" id="{71F514BD-9F35-B097-6E7D-720FDBFF15E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47010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24E83-2F22-BA61-E252-1BB8749EAE6A}"/>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FF42C7DC-718C-4A3B-CDFB-2746106934E6}"/>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25530A62-BD96-8F64-D08D-F42D6AB30520}"/>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5" name="Rectangle 4">
            <a:extLst>
              <a:ext uri="{FF2B5EF4-FFF2-40B4-BE49-F238E27FC236}">
                <a16:creationId xmlns:a16="http://schemas.microsoft.com/office/drawing/2014/main" id="{AAC73219-9439-7194-374F-C3FEBC14EF85}"/>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176DA71-AB92-3E18-73F1-FBA28C85618A}"/>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900" b="1">
                <a:solidFill>
                  <a:srgbClr val="000000"/>
                </a:solidFill>
              </a:rPr>
              <a:t>When should an entity start depreciating an item of property, plant, and equipment according to IAS 16?</a:t>
            </a:r>
          </a:p>
        </p:txBody>
      </p:sp>
      <p:sp>
        <p:nvSpPr>
          <p:cNvPr id="7" name="Rectangle 6">
            <a:extLst>
              <a:ext uri="{FF2B5EF4-FFF2-40B4-BE49-F238E27FC236}">
                <a16:creationId xmlns:a16="http://schemas.microsoft.com/office/drawing/2014/main" id="{8BAC8B88-CA57-6EF0-8F2F-4CB58CCFDB54}"/>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7C219FEB-4705-F7EE-6AB2-24C230B1A42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E7FBCDAF-BDF4-1350-7AF7-BB27C48D136B}"/>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2" name="Graphic 11">
            <a:extLst>
              <a:ext uri="{FF2B5EF4-FFF2-40B4-BE49-F238E27FC236}">
                <a16:creationId xmlns:a16="http://schemas.microsoft.com/office/drawing/2014/main" id="{53B2B41E-54E7-FAD0-1626-D69062A7E41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37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0CEE6-7576-723A-9D8F-7F97D0089A9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CE46971D-DC99-1463-76D3-859467D7EEBC}"/>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3EDAEAC9-9414-6AD8-6E18-62F0E71AE9AC}"/>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Rectangle 4">
            <a:extLst>
              <a:ext uri="{FF2B5EF4-FFF2-40B4-BE49-F238E27FC236}">
                <a16:creationId xmlns:a16="http://schemas.microsoft.com/office/drawing/2014/main" id="{980228CE-82F4-F107-E92E-827D6ABCCA6E}"/>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E0CC0EF-C6BB-B821-8D12-C6ADC2E2AE97}"/>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700" b="1">
                <a:solidFill>
                  <a:srgbClr val="000000"/>
                </a:solidFill>
              </a:rPr>
              <a:t>If an entity disposes of a property, plant, and equipment item, under IAS 16 it should:</a:t>
            </a:r>
          </a:p>
        </p:txBody>
      </p:sp>
      <p:sp>
        <p:nvSpPr>
          <p:cNvPr id="7" name="Rectangle 6">
            <a:extLst>
              <a:ext uri="{FF2B5EF4-FFF2-40B4-BE49-F238E27FC236}">
                <a16:creationId xmlns:a16="http://schemas.microsoft.com/office/drawing/2014/main" id="{C93A8D6A-86E0-BCD8-40AD-700B62244F47}"/>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GB" sz="2600">
                <a:solidFill>
                  <a:srgbClr val="FFFFFF"/>
                </a:solidFill>
              </a:rPr>
              <a:t>The </a:t>
            </a:r>
            <a:r>
              <a:rPr lang="en-GB" sz="2600">
                <a:solidFill>
                  <a:srgbClr val="FFFFFF"/>
                </a:solidFill>
                <a:hlinkClick r:id="rId7">
                  <a:extLst>
                    <a:ext uri="{A12FA001-AC4F-418D-AE19-62706E023703}">
                      <ahyp:hlinkClr xmlns:ahyp="http://schemas.microsoft.com/office/drawing/2018/hyperlinkcolor" val="tx"/>
                    </a:ext>
                  </a:extLst>
                </a:hlinkClick>
              </a:rPr>
              <a:t>Slido app</a:t>
            </a:r>
            <a:r>
              <a:rPr lang="en-GB"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02D1C736-9FCC-F060-DEDE-9BAC2FB62E32}"/>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2A991FD0-3BD7-D429-42E6-8D4695E4BCF5}"/>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GB" sz="2600" b="1">
                <a:solidFill>
                  <a:srgbClr val="198038"/>
                </a:solidFill>
              </a:rPr>
              <a:t>Do not edit
</a:t>
            </a:r>
            <a:r>
              <a:rPr lang="en-GB"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GB" sz="2200">
              <a:solidFill>
                <a:srgbClr val="198038"/>
              </a:solidFill>
            </a:endParaRPr>
          </a:p>
        </p:txBody>
      </p:sp>
      <p:pic>
        <p:nvPicPr>
          <p:cNvPr id="12" name="Graphic 11">
            <a:extLst>
              <a:ext uri="{FF2B5EF4-FFF2-40B4-BE49-F238E27FC236}">
                <a16:creationId xmlns:a16="http://schemas.microsoft.com/office/drawing/2014/main" id="{6FBED0C4-8D95-5B4D-0516-A977C6ED54C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6028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9"/>
            </a:pPr>
            <a:r>
              <a:rPr lang="en-US" sz="4400" b="1" dirty="0"/>
              <a:t>Amendment to ISA 16</a:t>
            </a:r>
          </a:p>
        </p:txBody>
      </p:sp>
      <p:sp>
        <p:nvSpPr>
          <p:cNvPr id="4" name="TextBox 3">
            <a:extLst>
              <a:ext uri="{FF2B5EF4-FFF2-40B4-BE49-F238E27FC236}">
                <a16:creationId xmlns:a16="http://schemas.microsoft.com/office/drawing/2014/main" id="{3982FAE2-DE5D-4126-8BF4-86C46540F912}"/>
              </a:ext>
            </a:extLst>
          </p:cNvPr>
          <p:cNvSpPr txBox="1"/>
          <p:nvPr/>
        </p:nvSpPr>
        <p:spPr>
          <a:xfrm>
            <a:off x="1026339" y="1939203"/>
            <a:ext cx="10058400" cy="2831544"/>
          </a:xfrm>
          <a:prstGeom prst="rect">
            <a:avLst/>
          </a:prstGeom>
          <a:noFill/>
        </p:spPr>
        <p:txBody>
          <a:bodyPr wrap="square">
            <a:spAutoFit/>
          </a:bodyPr>
          <a:lstStyle/>
          <a:p>
            <a:r>
              <a:rPr lang="en-US" sz="2000" b="1" dirty="0"/>
              <a:t>“Proceeds before Intended Use” </a:t>
            </a:r>
            <a:r>
              <a:rPr lang="en-GB" sz="2000" b="1" dirty="0"/>
              <a:t>issued by the IASB in May 2020 and became effective for annual periods beginning on or after January 1, 2022.</a:t>
            </a:r>
            <a:endParaRPr lang="en-US" sz="2000" b="1" dirty="0"/>
          </a:p>
          <a:p>
            <a:endParaRPr lang="en-US" b="1" dirty="0"/>
          </a:p>
          <a:p>
            <a:pPr marL="285750" indent="-285750">
              <a:buFont typeface="Arial" panose="020B0604020202020204" pitchFamily="34" charset="0"/>
              <a:buChar char="•"/>
            </a:pPr>
            <a:r>
              <a:rPr lang="en-GB" sz="2000" dirty="0"/>
              <a:t>Previously, proceeds earned from selling items produced during the testing phase of a PPE item could be deducted from the asset's cost.</a:t>
            </a:r>
          </a:p>
          <a:p>
            <a:endParaRPr lang="en-GB" sz="2000" dirty="0"/>
          </a:p>
          <a:p>
            <a:pPr marL="285750" indent="-285750">
              <a:buFont typeface="Arial" panose="020B0604020202020204" pitchFamily="34" charset="0"/>
              <a:buChar char="•"/>
            </a:pPr>
            <a:r>
              <a:rPr lang="en-GB" sz="2000" dirty="0"/>
              <a:t>The amendment now prohibits this. Such proceeds must be recognized in profit or loss as revenue in accordance with IFRS 15 Revenue, and the associated costs are treated as inventory per IAS 2.</a:t>
            </a:r>
            <a:endParaRPr lang="en-US" sz="2000" dirty="0"/>
          </a:p>
        </p:txBody>
      </p:sp>
    </p:spTree>
    <p:extLst>
      <p:ext uri="{BB962C8B-B14F-4D97-AF65-F5344CB8AC3E}">
        <p14:creationId xmlns:p14="http://schemas.microsoft.com/office/powerpoint/2010/main" val="295186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Handshake">
            <a:extLst>
              <a:ext uri="{FF2B5EF4-FFF2-40B4-BE49-F238E27FC236}">
                <a16:creationId xmlns:a16="http://schemas.microsoft.com/office/drawing/2014/main" id="{E1E7078F-FB9C-41E6-961A-AA789AD0D6F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838675" y="3303180"/>
            <a:ext cx="3658663" cy="2457540"/>
          </a:xfrm>
        </p:spPr>
      </p:pic>
      <p:pic>
        <p:nvPicPr>
          <p:cNvPr id="11" name="Picture Placeholder 10" descr="A close-up of a table &amp; chairs">
            <a:extLst>
              <a:ext uri="{FF2B5EF4-FFF2-40B4-BE49-F238E27FC236}">
                <a16:creationId xmlns:a16="http://schemas.microsoft.com/office/drawing/2014/main" id="{85CCA26B-B0A3-42E8-B737-81A01EB8094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7838676" y="640079"/>
            <a:ext cx="3658664" cy="2663101"/>
          </a:xfrm>
        </p:spPr>
      </p:pic>
      <p:pic>
        <p:nvPicPr>
          <p:cNvPr id="13" name="Picture Placeholder 12" descr="People sitting at a table with their laptops">
            <a:extLst>
              <a:ext uri="{FF2B5EF4-FFF2-40B4-BE49-F238E27FC236}">
                <a16:creationId xmlns:a16="http://schemas.microsoft.com/office/drawing/2014/main" id="{F8945C07-4A93-4269-9888-725F3819E3E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4238425" y="3303179"/>
            <a:ext cx="3600247" cy="2457540"/>
          </a:xfrm>
        </p:spPr>
      </p:pic>
      <p:pic>
        <p:nvPicPr>
          <p:cNvPr id="15" name="Picture Placeholder 14" descr="Close up desk, with glasses, a mug and laptop">
            <a:extLst>
              <a:ext uri="{FF2B5EF4-FFF2-40B4-BE49-F238E27FC236}">
                <a16:creationId xmlns:a16="http://schemas.microsoft.com/office/drawing/2014/main" id="{825DBACB-DCFD-479A-AD19-03C804BC179B}"/>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238428" y="640078"/>
            <a:ext cx="3600244" cy="2663101"/>
          </a:xfrm>
        </p:spPr>
      </p:pic>
      <p:pic>
        <p:nvPicPr>
          <p:cNvPr id="8" name="Picture 7">
            <a:extLst>
              <a:ext uri="{FF2B5EF4-FFF2-40B4-BE49-F238E27FC236}">
                <a16:creationId xmlns:a16="http://schemas.microsoft.com/office/drawing/2014/main" id="{143DBAC1-64ED-4CD0-9184-FE9CAABD5BFE}"/>
              </a:ext>
            </a:extLst>
          </p:cNvPr>
          <p:cNvPicPr>
            <a:picLocks noChangeAspect="1"/>
          </p:cNvPicPr>
          <p:nvPr/>
        </p:nvPicPr>
        <p:blipFill>
          <a:blip r:embed="rId6" cstate="screen">
            <a:alphaModFix amt="85000"/>
            <a:extLst>
              <a:ext uri="{28A0092B-C50C-407E-A947-70E740481C1C}">
                <a14:useLocalDpi xmlns:a14="http://schemas.microsoft.com/office/drawing/2010/main"/>
              </a:ext>
            </a:extLst>
          </a:blip>
          <a:stretch>
            <a:fillRect/>
          </a:stretch>
        </p:blipFill>
        <p:spPr>
          <a:xfrm>
            <a:off x="9525" y="896400"/>
            <a:ext cx="6420141" cy="5065200"/>
          </a:xfrm>
          <a:prstGeom prst="rect">
            <a:avLst/>
          </a:prstGeom>
        </p:spPr>
      </p:pic>
      <p:sp>
        <p:nvSpPr>
          <p:cNvPr id="2" name="Title 1">
            <a:extLst>
              <a:ext uri="{FF2B5EF4-FFF2-40B4-BE49-F238E27FC236}">
                <a16:creationId xmlns:a16="http://schemas.microsoft.com/office/drawing/2014/main" id="{BDCE699D-9FC2-483D-9B52-64E766D1C93C}"/>
              </a:ext>
            </a:extLst>
          </p:cNvPr>
          <p:cNvSpPr>
            <a:spLocks noGrp="1"/>
          </p:cNvSpPr>
          <p:nvPr>
            <p:ph type="title"/>
          </p:nvPr>
        </p:nvSpPr>
        <p:spPr>
          <a:xfrm>
            <a:off x="1334189" y="896400"/>
            <a:ext cx="2238206" cy="809938"/>
          </a:xfrm>
        </p:spPr>
        <p:txBody>
          <a:bodyPr>
            <a:normAutofit fontScale="90000"/>
          </a:bodyPr>
          <a:lstStyle/>
          <a:p>
            <a:r>
              <a:rPr lang="en-US" altLang="zh-CN" sz="4800" dirty="0"/>
              <a:t>Contents</a:t>
            </a:r>
            <a:endParaRPr lang="en-US" dirty="0"/>
          </a:p>
        </p:txBody>
      </p:sp>
      <p:sp>
        <p:nvSpPr>
          <p:cNvPr id="16" name="Text Placeholder 19">
            <a:extLst>
              <a:ext uri="{FF2B5EF4-FFF2-40B4-BE49-F238E27FC236}">
                <a16:creationId xmlns:a16="http://schemas.microsoft.com/office/drawing/2014/main" id="{857C0C0F-1BE0-4C7A-A1C9-FC1B700A8BCE}"/>
              </a:ext>
            </a:extLst>
          </p:cNvPr>
          <p:cNvSpPr txBox="1">
            <a:spLocks/>
          </p:cNvSpPr>
          <p:nvPr/>
        </p:nvSpPr>
        <p:spPr>
          <a:xfrm>
            <a:off x="464720" y="1662899"/>
            <a:ext cx="5823494" cy="3941122"/>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4350" indent="-514350">
              <a:spcBef>
                <a:spcPts val="600"/>
              </a:spcBef>
              <a:buClr>
                <a:schemeClr val="tx2"/>
              </a:buClr>
              <a:buFont typeface="+mj-lt"/>
              <a:buAutoNum type="arabicPeriod"/>
            </a:pPr>
            <a:r>
              <a:rPr lang="en-US" sz="2400" dirty="0"/>
              <a:t>Introduction to IAS 16</a:t>
            </a:r>
          </a:p>
          <a:p>
            <a:pPr marL="514350" indent="-514350">
              <a:spcBef>
                <a:spcPts val="600"/>
              </a:spcBef>
              <a:buClr>
                <a:schemeClr val="tx2"/>
              </a:buClr>
              <a:buFont typeface="+mj-lt"/>
              <a:buAutoNum type="arabicPeriod"/>
            </a:pPr>
            <a:r>
              <a:rPr lang="en-US" sz="2400" dirty="0"/>
              <a:t>Scope and definitions</a:t>
            </a:r>
          </a:p>
          <a:p>
            <a:pPr marL="514350" indent="-514350">
              <a:spcBef>
                <a:spcPts val="600"/>
              </a:spcBef>
              <a:buClr>
                <a:schemeClr val="tx2"/>
              </a:buClr>
              <a:buFont typeface="+mj-lt"/>
              <a:buAutoNum type="arabicPeriod"/>
            </a:pPr>
            <a:r>
              <a:rPr lang="en-US" sz="2400" dirty="0"/>
              <a:t>Recognition criteria</a:t>
            </a:r>
          </a:p>
          <a:p>
            <a:pPr marL="514350" indent="-514350">
              <a:spcBef>
                <a:spcPts val="600"/>
              </a:spcBef>
              <a:buClr>
                <a:schemeClr val="tx2"/>
              </a:buClr>
              <a:buFont typeface="+mj-lt"/>
              <a:buAutoNum type="arabicPeriod"/>
            </a:pPr>
            <a:r>
              <a:rPr lang="en-US" sz="2400" dirty="0"/>
              <a:t>Initial measurement </a:t>
            </a:r>
          </a:p>
          <a:p>
            <a:pPr marL="514350" indent="-514350">
              <a:spcBef>
                <a:spcPts val="600"/>
              </a:spcBef>
              <a:buClr>
                <a:schemeClr val="tx2"/>
              </a:buClr>
              <a:buFont typeface="+mj-lt"/>
              <a:buAutoNum type="arabicPeriod"/>
            </a:pPr>
            <a:r>
              <a:rPr lang="en-US" sz="2400" dirty="0"/>
              <a:t>Subsequent measurement</a:t>
            </a:r>
          </a:p>
          <a:p>
            <a:pPr marL="514350" indent="-514350">
              <a:spcBef>
                <a:spcPts val="600"/>
              </a:spcBef>
              <a:buClr>
                <a:schemeClr val="tx2"/>
              </a:buClr>
              <a:buFont typeface="+mj-lt"/>
              <a:buAutoNum type="arabicPeriod"/>
            </a:pPr>
            <a:r>
              <a:rPr lang="en-US" sz="2400" dirty="0"/>
              <a:t>Depreciation and useful life</a:t>
            </a:r>
          </a:p>
          <a:p>
            <a:pPr marL="514350" indent="-514350">
              <a:spcBef>
                <a:spcPts val="600"/>
              </a:spcBef>
              <a:buClr>
                <a:schemeClr val="tx2"/>
              </a:buClr>
              <a:buFont typeface="+mj-lt"/>
              <a:buAutoNum type="arabicPeriod"/>
            </a:pPr>
            <a:r>
              <a:rPr lang="en-US" sz="2400" dirty="0"/>
              <a:t>Impairment and derecognition</a:t>
            </a:r>
          </a:p>
          <a:p>
            <a:pPr marL="514350" indent="-514350">
              <a:spcBef>
                <a:spcPts val="600"/>
              </a:spcBef>
              <a:buClr>
                <a:schemeClr val="tx2"/>
              </a:buClr>
              <a:buFont typeface="+mj-lt"/>
              <a:buAutoNum type="arabicPeriod"/>
            </a:pPr>
            <a:r>
              <a:rPr lang="en-US" sz="2400" dirty="0"/>
              <a:t>Disclosure requirements</a:t>
            </a:r>
          </a:p>
          <a:p>
            <a:pPr marL="514350" indent="-514350">
              <a:spcBef>
                <a:spcPts val="600"/>
              </a:spcBef>
              <a:buClr>
                <a:schemeClr val="tx2"/>
              </a:buClr>
              <a:buFont typeface="+mj-lt"/>
              <a:buAutoNum type="arabicPeriod"/>
            </a:pPr>
            <a:r>
              <a:rPr lang="en-US" sz="2400" dirty="0"/>
              <a:t>Amendment to ISA 16</a:t>
            </a:r>
          </a:p>
        </p:txBody>
      </p:sp>
    </p:spTree>
    <p:extLst>
      <p:ext uri="{BB962C8B-B14F-4D97-AF65-F5344CB8AC3E}">
        <p14:creationId xmlns:p14="http://schemas.microsoft.com/office/powerpoint/2010/main" val="223339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CBA39-B356-C591-3D31-67E53C644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A07F2-EFC9-3DEA-ED4E-21C843466C86}"/>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9"/>
            </a:pPr>
            <a:r>
              <a:rPr lang="en-US" sz="4400" b="1" dirty="0"/>
              <a:t>Amendment to ISA 16</a:t>
            </a:r>
          </a:p>
        </p:txBody>
      </p:sp>
      <p:sp>
        <p:nvSpPr>
          <p:cNvPr id="4" name="TextBox 3">
            <a:extLst>
              <a:ext uri="{FF2B5EF4-FFF2-40B4-BE49-F238E27FC236}">
                <a16:creationId xmlns:a16="http://schemas.microsoft.com/office/drawing/2014/main" id="{37654D74-BC21-F042-8C0F-EDC9C06F12AE}"/>
              </a:ext>
            </a:extLst>
          </p:cNvPr>
          <p:cNvSpPr txBox="1"/>
          <p:nvPr/>
        </p:nvSpPr>
        <p:spPr>
          <a:xfrm>
            <a:off x="1026339" y="1939203"/>
            <a:ext cx="10058400" cy="4093428"/>
          </a:xfrm>
          <a:prstGeom prst="rect">
            <a:avLst/>
          </a:prstGeom>
          <a:noFill/>
        </p:spPr>
        <p:txBody>
          <a:bodyPr wrap="square">
            <a:spAutoFit/>
          </a:bodyPr>
          <a:lstStyle/>
          <a:p>
            <a:pPr marL="342900" indent="-342900">
              <a:buFont typeface="Wingdings" panose="05000000000000000000" pitchFamily="2" charset="2"/>
              <a:buChar char="v"/>
            </a:pPr>
            <a:r>
              <a:rPr lang="en-GB" sz="2000" b="1" dirty="0"/>
              <a:t>Scenario (Before the Amendment)</a:t>
            </a:r>
          </a:p>
          <a:p>
            <a:r>
              <a:rPr lang="en-GB" sz="2000" dirty="0"/>
              <a:t>A company purchase a new machine and needs to test it before it is ready for its intended production use.</a:t>
            </a:r>
          </a:p>
          <a:p>
            <a:endParaRPr lang="en-GB" sz="2000" dirty="0"/>
          </a:p>
          <a:p>
            <a:r>
              <a:rPr lang="en-GB" sz="2000" dirty="0"/>
              <a:t>-During testing, the machine produces </a:t>
            </a:r>
            <a:r>
              <a:rPr lang="en-GB" sz="2000" b="1" dirty="0"/>
              <a:t>1,000 units</a:t>
            </a:r>
            <a:r>
              <a:rPr lang="en-GB" sz="2000" dirty="0"/>
              <a:t> of product.</a:t>
            </a:r>
          </a:p>
          <a:p>
            <a:r>
              <a:rPr lang="en-GB" sz="2000" dirty="0"/>
              <a:t>-These products are </a:t>
            </a:r>
            <a:r>
              <a:rPr lang="en-GB" sz="2000" b="1" dirty="0"/>
              <a:t>sold for $50,000</a:t>
            </a:r>
            <a:r>
              <a:rPr lang="en-GB" sz="2000" dirty="0"/>
              <a:t>.</a:t>
            </a:r>
          </a:p>
          <a:p>
            <a:r>
              <a:rPr lang="en-GB" sz="2000" dirty="0"/>
              <a:t>-The </a:t>
            </a:r>
            <a:r>
              <a:rPr lang="en-GB" sz="2000" b="1" dirty="0"/>
              <a:t>cost of production during testing</a:t>
            </a:r>
            <a:r>
              <a:rPr lang="en-GB" sz="2000" dirty="0"/>
              <a:t> is </a:t>
            </a:r>
            <a:r>
              <a:rPr lang="en-GB" sz="2000" b="1" dirty="0"/>
              <a:t>$30,000</a:t>
            </a:r>
            <a:r>
              <a:rPr lang="en-GB" sz="2000" dirty="0"/>
              <a:t>.</a:t>
            </a:r>
          </a:p>
          <a:p>
            <a:endParaRPr lang="en-GB" sz="2000" b="1" dirty="0"/>
          </a:p>
          <a:p>
            <a:r>
              <a:rPr lang="en-GB" sz="2000" b="1" dirty="0"/>
              <a:t>Before the amendment</a:t>
            </a:r>
            <a:r>
              <a:rPr lang="en-GB" sz="2000" dirty="0"/>
              <a:t>, IAS 16 allowed:</a:t>
            </a:r>
          </a:p>
          <a:p>
            <a:r>
              <a:rPr lang="en-GB" sz="2000" dirty="0"/>
              <a:t>The company to </a:t>
            </a:r>
            <a:r>
              <a:rPr lang="en-GB" sz="2000" b="1" dirty="0"/>
              <a:t>reduce the cost of the machine</a:t>
            </a:r>
            <a:r>
              <a:rPr lang="en-GB" sz="2000" dirty="0"/>
              <a:t> by the </a:t>
            </a:r>
            <a:r>
              <a:rPr lang="en-GB" sz="2000" b="1" dirty="0"/>
              <a:t>net proceeds</a:t>
            </a:r>
            <a:r>
              <a:rPr lang="en-GB" sz="2000" dirty="0"/>
              <a:t>:</a:t>
            </a:r>
          </a:p>
          <a:p>
            <a:r>
              <a:rPr lang="en-GB" sz="2000" dirty="0"/>
              <a:t>$50,000 (sales) - $30,000 (COGS ) = $20,000 (net proceeds) </a:t>
            </a:r>
          </a:p>
          <a:p>
            <a:r>
              <a:rPr lang="en-GB" sz="2000" dirty="0"/>
              <a:t>The </a:t>
            </a:r>
            <a:r>
              <a:rPr lang="en-GB" sz="2000" b="1" dirty="0"/>
              <a:t>$20,000</a:t>
            </a:r>
            <a:r>
              <a:rPr lang="en-GB" sz="2000" dirty="0"/>
              <a:t> would be </a:t>
            </a:r>
            <a:r>
              <a:rPr lang="en-GB" sz="2000" b="1" dirty="0"/>
              <a:t>deducted</a:t>
            </a:r>
            <a:r>
              <a:rPr lang="en-GB" sz="2000" dirty="0"/>
              <a:t> from the capitalized cost of the machine.</a:t>
            </a:r>
          </a:p>
          <a:p>
            <a:endParaRPr lang="en-US" sz="2000" dirty="0"/>
          </a:p>
        </p:txBody>
      </p:sp>
    </p:spTree>
    <p:extLst>
      <p:ext uri="{BB962C8B-B14F-4D97-AF65-F5344CB8AC3E}">
        <p14:creationId xmlns:p14="http://schemas.microsoft.com/office/powerpoint/2010/main" val="276745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3B747-9219-D5EB-91E2-28E12EC0B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B0CE36-CC12-35AB-9FB8-905BEF1E0A01}"/>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9"/>
            </a:pPr>
            <a:r>
              <a:rPr lang="en-US" sz="4400" b="1" dirty="0"/>
              <a:t>Amendment to ISA 16</a:t>
            </a:r>
          </a:p>
        </p:txBody>
      </p:sp>
      <p:sp>
        <p:nvSpPr>
          <p:cNvPr id="4" name="TextBox 3">
            <a:extLst>
              <a:ext uri="{FF2B5EF4-FFF2-40B4-BE49-F238E27FC236}">
                <a16:creationId xmlns:a16="http://schemas.microsoft.com/office/drawing/2014/main" id="{539F0213-97C1-5627-A4D1-3AD958F7735C}"/>
              </a:ext>
            </a:extLst>
          </p:cNvPr>
          <p:cNvSpPr txBox="1"/>
          <p:nvPr/>
        </p:nvSpPr>
        <p:spPr>
          <a:xfrm>
            <a:off x="1026339" y="1939203"/>
            <a:ext cx="10058400" cy="2862322"/>
          </a:xfrm>
          <a:prstGeom prst="rect">
            <a:avLst/>
          </a:prstGeom>
          <a:noFill/>
        </p:spPr>
        <p:txBody>
          <a:bodyPr wrap="square">
            <a:spAutoFit/>
          </a:bodyPr>
          <a:lstStyle/>
          <a:p>
            <a:pPr marL="342900" indent="-342900">
              <a:buFont typeface="Wingdings" panose="05000000000000000000" pitchFamily="2" charset="2"/>
              <a:buChar char="v"/>
            </a:pPr>
            <a:r>
              <a:rPr lang="en-GB" sz="2000" b="1" dirty="0"/>
              <a:t>Now (After the Amendment – Effective Jan 1, 2022)</a:t>
            </a:r>
          </a:p>
          <a:p>
            <a:r>
              <a:rPr lang="en-GB" sz="2000" dirty="0"/>
              <a:t>Under the </a:t>
            </a:r>
            <a:r>
              <a:rPr lang="en-GB" sz="2000" b="1" dirty="0"/>
              <a:t>amended IAS 16</a:t>
            </a:r>
            <a:r>
              <a:rPr lang="en-GB" sz="2000" dirty="0"/>
              <a:t>, the </a:t>
            </a:r>
            <a:r>
              <a:rPr lang="en-GB" sz="2000" b="1" dirty="0"/>
              <a:t>$50,000</a:t>
            </a:r>
            <a:r>
              <a:rPr lang="en-GB" sz="2000" dirty="0"/>
              <a:t> of revenue </a:t>
            </a:r>
            <a:r>
              <a:rPr lang="en-GB" sz="2000" b="1" dirty="0"/>
              <a:t>cannot</a:t>
            </a:r>
            <a:r>
              <a:rPr lang="en-GB" sz="2000" dirty="0"/>
              <a:t> be deducted from the cost of the machine.</a:t>
            </a:r>
          </a:p>
          <a:p>
            <a:endParaRPr lang="en-GB" sz="2000" dirty="0"/>
          </a:p>
          <a:p>
            <a:r>
              <a:rPr lang="en-GB" sz="2000" dirty="0"/>
              <a:t>Instead:</a:t>
            </a:r>
          </a:p>
          <a:p>
            <a:r>
              <a:rPr lang="en-GB" sz="2000" dirty="0"/>
              <a:t>The </a:t>
            </a:r>
            <a:r>
              <a:rPr lang="en-GB" sz="2000" b="1" dirty="0"/>
              <a:t>$50,000</a:t>
            </a:r>
            <a:r>
              <a:rPr lang="en-GB" sz="2000" dirty="0"/>
              <a:t> is recognized as </a:t>
            </a:r>
            <a:r>
              <a:rPr lang="en-GB" sz="2000" b="1" dirty="0"/>
              <a:t>revenue</a:t>
            </a:r>
            <a:r>
              <a:rPr lang="en-GB" sz="2000" dirty="0"/>
              <a:t> in the income statement under IFRS 15.</a:t>
            </a:r>
          </a:p>
          <a:p>
            <a:r>
              <a:rPr lang="en-GB" sz="2000" dirty="0"/>
              <a:t>The </a:t>
            </a:r>
            <a:r>
              <a:rPr lang="en-GB" sz="2000" b="1" dirty="0"/>
              <a:t>$30,000</a:t>
            </a:r>
            <a:r>
              <a:rPr lang="en-GB" sz="2000" dirty="0"/>
              <a:t> cost is treated as </a:t>
            </a:r>
            <a:r>
              <a:rPr lang="en-GB" sz="2000" b="1" dirty="0"/>
              <a:t>inventory cost</a:t>
            </a:r>
            <a:r>
              <a:rPr lang="en-GB" sz="2000" dirty="0"/>
              <a:t> under IAS 2 (Inventories).</a:t>
            </a:r>
          </a:p>
          <a:p>
            <a:r>
              <a:rPr lang="en-GB" sz="2000" dirty="0"/>
              <a:t>The cost of the machine stays </a:t>
            </a:r>
            <a:r>
              <a:rPr lang="en-GB" sz="2000" b="1" dirty="0"/>
              <a:t>undisturbed</a:t>
            </a:r>
            <a:r>
              <a:rPr lang="en-GB" sz="2000" dirty="0"/>
              <a:t> — you </a:t>
            </a:r>
            <a:r>
              <a:rPr lang="en-GB" sz="2000" b="1" dirty="0"/>
              <a:t>do not reduce</a:t>
            </a:r>
            <a:r>
              <a:rPr lang="en-GB" sz="2000" dirty="0"/>
              <a:t> it by the net proceeds.</a:t>
            </a:r>
          </a:p>
          <a:p>
            <a:endParaRPr lang="en-US" sz="2000" dirty="0"/>
          </a:p>
        </p:txBody>
      </p:sp>
    </p:spTree>
    <p:extLst>
      <p:ext uri="{BB962C8B-B14F-4D97-AF65-F5344CB8AC3E}">
        <p14:creationId xmlns:p14="http://schemas.microsoft.com/office/powerpoint/2010/main" val="147069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368585" y="-270498"/>
            <a:ext cx="10058400" cy="1450757"/>
          </a:xfrm>
        </p:spPr>
        <p:txBody>
          <a:bodyPr>
            <a:normAutofit/>
          </a:bodyPr>
          <a:lstStyle/>
          <a:p>
            <a:r>
              <a:rPr lang="en-US" sz="4400" b="1" dirty="0"/>
              <a:t>Summary</a:t>
            </a:r>
          </a:p>
        </p:txBody>
      </p:sp>
      <p:sp>
        <p:nvSpPr>
          <p:cNvPr id="3" name="TextBox 2">
            <a:extLst>
              <a:ext uri="{FF2B5EF4-FFF2-40B4-BE49-F238E27FC236}">
                <a16:creationId xmlns:a16="http://schemas.microsoft.com/office/drawing/2014/main" id="{B3986962-A149-4B78-AFDB-D9C3B724856E}"/>
              </a:ext>
            </a:extLst>
          </p:cNvPr>
          <p:cNvSpPr txBox="1"/>
          <p:nvPr/>
        </p:nvSpPr>
        <p:spPr>
          <a:xfrm>
            <a:off x="1181100" y="2190750"/>
            <a:ext cx="7772400" cy="2923877"/>
          </a:xfrm>
          <a:prstGeom prst="rect">
            <a:avLst/>
          </a:prstGeom>
          <a:noFill/>
        </p:spPr>
        <p:txBody>
          <a:bodyPr wrap="square" rtlCol="0">
            <a:spAutoFit/>
          </a:bodyPr>
          <a:lstStyle/>
          <a:p>
            <a:endParaRPr lang="en-US" sz="2400" b="1" dirty="0">
              <a:solidFill>
                <a:srgbClr val="0099FF"/>
              </a:solidFill>
            </a:endParaRPr>
          </a:p>
          <a:p>
            <a:pPr marL="342900" indent="-342900">
              <a:buFont typeface="Wingdings" panose="05000000000000000000" pitchFamily="2" charset="2"/>
              <a:buChar char="ü"/>
            </a:pPr>
            <a:r>
              <a:rPr lang="en-GB" sz="2000" dirty="0">
                <a:solidFill>
                  <a:schemeClr val="accent4">
                    <a:lumMod val="75000"/>
                  </a:schemeClr>
                </a:solidFill>
              </a:rPr>
              <a:t>IAS 16 ensures recognition and measurement reflect economic reality</a:t>
            </a:r>
            <a:endParaRPr lang="en-US" sz="2000" dirty="0">
              <a:solidFill>
                <a:schemeClr val="accent4">
                  <a:lumMod val="75000"/>
                </a:schemeClr>
              </a:solidFill>
            </a:endParaRPr>
          </a:p>
          <a:p>
            <a:pPr marL="342900" indent="-342900">
              <a:buFont typeface="Wingdings" panose="05000000000000000000" pitchFamily="2" charset="2"/>
              <a:buChar char="ü"/>
            </a:pPr>
            <a:endParaRPr lang="en-US" sz="2000" dirty="0">
              <a:solidFill>
                <a:schemeClr val="accent4">
                  <a:lumMod val="75000"/>
                </a:schemeClr>
              </a:solidFill>
            </a:endParaRPr>
          </a:p>
          <a:p>
            <a:pPr marL="342900" indent="-342900">
              <a:buFont typeface="Wingdings" panose="05000000000000000000" pitchFamily="2" charset="2"/>
              <a:buChar char="ü"/>
            </a:pPr>
            <a:r>
              <a:rPr lang="en-US" sz="2000" dirty="0">
                <a:solidFill>
                  <a:schemeClr val="accent4">
                    <a:lumMod val="75000"/>
                  </a:schemeClr>
                </a:solidFill>
              </a:rPr>
              <a:t>Provides flexible models for subsequent measurement</a:t>
            </a:r>
          </a:p>
          <a:p>
            <a:pPr marL="342900" indent="-342900">
              <a:buFont typeface="Wingdings" panose="05000000000000000000" pitchFamily="2" charset="2"/>
              <a:buChar char="ü"/>
            </a:pPr>
            <a:endParaRPr lang="en-US" sz="2000" dirty="0">
              <a:solidFill>
                <a:schemeClr val="accent4">
                  <a:lumMod val="75000"/>
                </a:schemeClr>
              </a:solidFill>
            </a:endParaRPr>
          </a:p>
          <a:p>
            <a:pPr marL="342900" indent="-342900">
              <a:buFont typeface="Wingdings" panose="05000000000000000000" pitchFamily="2" charset="2"/>
              <a:buChar char="ü"/>
            </a:pPr>
            <a:r>
              <a:rPr lang="en-GB" sz="2000" dirty="0">
                <a:solidFill>
                  <a:schemeClr val="accent4">
                    <a:lumMod val="75000"/>
                  </a:schemeClr>
                </a:solidFill>
              </a:rPr>
              <a:t>Emphasizes depreciation to allocate cost systematically</a:t>
            </a:r>
            <a:endParaRPr lang="en-US" sz="2000" dirty="0">
              <a:solidFill>
                <a:schemeClr val="accent4">
                  <a:lumMod val="75000"/>
                </a:schemeClr>
              </a:solidFill>
            </a:endParaRPr>
          </a:p>
          <a:p>
            <a:pPr marL="342900" indent="-342900">
              <a:buFont typeface="Wingdings" panose="05000000000000000000" pitchFamily="2" charset="2"/>
              <a:buChar char="ü"/>
            </a:pPr>
            <a:endParaRPr lang="en-US" sz="2000" dirty="0">
              <a:solidFill>
                <a:schemeClr val="accent4">
                  <a:lumMod val="75000"/>
                </a:schemeClr>
              </a:solidFill>
            </a:endParaRPr>
          </a:p>
          <a:p>
            <a:pPr marL="342900" indent="-342900">
              <a:buFont typeface="Wingdings" panose="05000000000000000000" pitchFamily="2" charset="2"/>
              <a:buChar char="ü"/>
            </a:pPr>
            <a:r>
              <a:rPr lang="en-GB" sz="2000" dirty="0">
                <a:solidFill>
                  <a:schemeClr val="accent4">
                    <a:lumMod val="75000"/>
                  </a:schemeClr>
                </a:solidFill>
              </a:rPr>
              <a:t>Requires detailed disclosures for transparency</a:t>
            </a:r>
          </a:p>
          <a:p>
            <a:pPr marL="342900" indent="-342900">
              <a:buFont typeface="Wingdings" panose="05000000000000000000" pitchFamily="2" charset="2"/>
              <a:buChar char="ü"/>
            </a:pPr>
            <a:endParaRPr lang="en-GB" sz="2000" dirty="0">
              <a:solidFill>
                <a:schemeClr val="accent4">
                  <a:lumMod val="75000"/>
                </a:schemeClr>
              </a:solidFill>
            </a:endParaRPr>
          </a:p>
        </p:txBody>
      </p:sp>
    </p:spTree>
    <p:extLst>
      <p:ext uri="{BB962C8B-B14F-4D97-AF65-F5344CB8AC3E}">
        <p14:creationId xmlns:p14="http://schemas.microsoft.com/office/powerpoint/2010/main" val="309992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1D9F4F-8B6D-4655-9B06-46A3C553ADCE}"/>
              </a:ext>
            </a:extLst>
          </p:cNvPr>
          <p:cNvPicPr>
            <a:picLocks noChangeAspect="1"/>
          </p:cNvPicPr>
          <p:nvPr/>
        </p:nvPicPr>
        <p:blipFill>
          <a:blip r:embed="rId2"/>
          <a:stretch>
            <a:fillRect/>
          </a:stretch>
        </p:blipFill>
        <p:spPr>
          <a:xfrm flipH="1">
            <a:off x="18012" y="0"/>
            <a:ext cx="12169936" cy="6858000"/>
          </a:xfrm>
          <a:prstGeom prst="rect">
            <a:avLst/>
          </a:prstGeom>
        </p:spPr>
      </p:pic>
      <p:pic>
        <p:nvPicPr>
          <p:cNvPr id="11" name="Picture 10">
            <a:extLst>
              <a:ext uri="{FF2B5EF4-FFF2-40B4-BE49-F238E27FC236}">
                <a16:creationId xmlns:a16="http://schemas.microsoft.com/office/drawing/2014/main" id="{0BF94464-71BC-4084-BE2F-B9AEFBF1490C}"/>
              </a:ext>
            </a:extLst>
          </p:cNvPr>
          <p:cNvPicPr>
            <a:picLocks noChangeAspect="1"/>
          </p:cNvPicPr>
          <p:nvPr/>
        </p:nvPicPr>
        <p:blipFill>
          <a:blip r:embed="rId3"/>
          <a:stretch>
            <a:fillRect/>
          </a:stretch>
        </p:blipFill>
        <p:spPr>
          <a:xfrm>
            <a:off x="0" y="0"/>
            <a:ext cx="5383369" cy="6859659"/>
          </a:xfrm>
          <a:prstGeom prst="rect">
            <a:avLst/>
          </a:prstGeom>
        </p:spPr>
      </p:pic>
      <p:sp>
        <p:nvSpPr>
          <p:cNvPr id="12" name="Subtitle 2">
            <a:extLst>
              <a:ext uri="{FF2B5EF4-FFF2-40B4-BE49-F238E27FC236}">
                <a16:creationId xmlns:a16="http://schemas.microsoft.com/office/drawing/2014/main" id="{E5F2B326-AE90-4C44-87CB-6965B7DB3B4E}"/>
              </a:ext>
            </a:extLst>
          </p:cNvPr>
          <p:cNvSpPr txBox="1">
            <a:spLocks/>
          </p:cNvSpPr>
          <p:nvPr/>
        </p:nvSpPr>
        <p:spPr>
          <a:xfrm>
            <a:off x="431800" y="2414383"/>
            <a:ext cx="4767861" cy="1933730"/>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rgbClr val="43BBC7"/>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00000"/>
              </a:lnSpc>
              <a:spcBef>
                <a:spcPct val="0"/>
              </a:spcBef>
              <a:spcAft>
                <a:spcPts val="600"/>
              </a:spcAft>
              <a:defRPr/>
            </a:pPr>
            <a:r>
              <a:rPr lang="en-US" sz="3600" dirty="0"/>
              <a:t>Thank you</a:t>
            </a:r>
          </a:p>
        </p:txBody>
      </p:sp>
      <p:pic>
        <p:nvPicPr>
          <p:cNvPr id="13" name="Picture 12">
            <a:extLst>
              <a:ext uri="{FF2B5EF4-FFF2-40B4-BE49-F238E27FC236}">
                <a16:creationId xmlns:a16="http://schemas.microsoft.com/office/drawing/2014/main" id="{C94DF93D-9643-41BA-ADD5-1253B93EDD0D}"/>
              </a:ext>
            </a:extLst>
          </p:cNvPr>
          <p:cNvPicPr>
            <a:picLocks noChangeAspect="1"/>
          </p:cNvPicPr>
          <p:nvPr/>
        </p:nvPicPr>
        <p:blipFill>
          <a:blip r:embed="rId4"/>
          <a:srcRect/>
          <a:stretch/>
        </p:blipFill>
        <p:spPr>
          <a:xfrm>
            <a:off x="252204" y="220996"/>
            <a:ext cx="2238506" cy="1259161"/>
          </a:xfrm>
          <a:prstGeom prst="rect">
            <a:avLst/>
          </a:prstGeom>
        </p:spPr>
      </p:pic>
      <p:pic>
        <p:nvPicPr>
          <p:cNvPr id="7" name="Graphic 6" descr="Balloons with solid fill">
            <a:extLst>
              <a:ext uri="{FF2B5EF4-FFF2-40B4-BE49-F238E27FC236}">
                <a16:creationId xmlns:a16="http://schemas.microsoft.com/office/drawing/2014/main" id="{6F29D722-2935-414A-A07B-839CC9DC65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465338">
            <a:off x="2489256" y="1882186"/>
            <a:ext cx="1496237" cy="1496237"/>
          </a:xfrm>
          <a:prstGeom prst="rect">
            <a:avLst/>
          </a:prstGeom>
        </p:spPr>
      </p:pic>
    </p:spTree>
    <p:extLst>
      <p:ext uri="{BB962C8B-B14F-4D97-AF65-F5344CB8AC3E}">
        <p14:creationId xmlns:p14="http://schemas.microsoft.com/office/powerpoint/2010/main" val="85074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459327" y="-269358"/>
            <a:ext cx="10058400" cy="1450757"/>
          </a:xfrm>
        </p:spPr>
        <p:txBody>
          <a:bodyPr/>
          <a:lstStyle/>
          <a:p>
            <a:pPr marL="914400" indent="-914400">
              <a:buFont typeface="+mj-lt"/>
              <a:buAutoNum type="arabicPeriod"/>
            </a:pPr>
            <a:r>
              <a:rPr lang="en-US" b="1" dirty="0"/>
              <a:t>Introduction to IAS 16</a:t>
            </a:r>
          </a:p>
        </p:txBody>
      </p:sp>
      <p:sp>
        <p:nvSpPr>
          <p:cNvPr id="6" name="Text Placeholder 2">
            <a:extLst>
              <a:ext uri="{FF2B5EF4-FFF2-40B4-BE49-F238E27FC236}">
                <a16:creationId xmlns:a16="http://schemas.microsoft.com/office/drawing/2014/main" id="{09C17A31-E4D5-49F9-82ED-5985C4FC1029}"/>
              </a:ext>
            </a:extLst>
          </p:cNvPr>
          <p:cNvSpPr txBox="1">
            <a:spLocks/>
          </p:cNvSpPr>
          <p:nvPr/>
        </p:nvSpPr>
        <p:spPr>
          <a:xfrm>
            <a:off x="1002252" y="2219385"/>
            <a:ext cx="9979015" cy="3631082"/>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q"/>
            </a:pPr>
            <a:r>
              <a:rPr lang="en-GB" sz="2400" dirty="0"/>
              <a:t>IAS 16 is an International Accounting Standard issued by the International Accounting Standards Board (IASB). It provides guidance on the recognition, measurement, depreciation, derecognition and disclosure of property, plant and equipment (PPE) in financial statements.</a:t>
            </a:r>
          </a:p>
          <a:p>
            <a:pPr algn="just">
              <a:buFont typeface="Wingdings" panose="05000000000000000000" pitchFamily="2" charset="2"/>
              <a:buChar char="q"/>
            </a:pPr>
            <a:r>
              <a:rPr lang="en-GB" sz="2400" dirty="0"/>
              <a:t>The objective of the standard is to provide relevant information about entity’s investment in PPE and related changes</a:t>
            </a:r>
            <a:endParaRPr lang="en-US" sz="2400" dirty="0"/>
          </a:p>
        </p:txBody>
      </p:sp>
    </p:spTree>
    <p:extLst>
      <p:ext uri="{BB962C8B-B14F-4D97-AF65-F5344CB8AC3E}">
        <p14:creationId xmlns:p14="http://schemas.microsoft.com/office/powerpoint/2010/main" val="4250089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DBA2C-CE2B-1DDC-5E3C-A7C674F30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4A084-DC21-C139-7183-9A6A31295ACF}"/>
              </a:ext>
            </a:extLst>
          </p:cNvPr>
          <p:cNvSpPr>
            <a:spLocks noGrp="1"/>
          </p:cNvSpPr>
          <p:nvPr>
            <p:ph type="title"/>
          </p:nvPr>
        </p:nvSpPr>
        <p:spPr>
          <a:xfrm>
            <a:off x="459327" y="-269358"/>
            <a:ext cx="10058400" cy="1450757"/>
          </a:xfrm>
        </p:spPr>
        <p:txBody>
          <a:bodyPr/>
          <a:lstStyle/>
          <a:p>
            <a:pPr marL="914400" indent="-914400">
              <a:buFont typeface="+mj-lt"/>
              <a:buAutoNum type="arabicPeriod"/>
            </a:pPr>
            <a:r>
              <a:rPr lang="en-US" b="1" dirty="0"/>
              <a:t>Introduction to IAS 16</a:t>
            </a:r>
          </a:p>
        </p:txBody>
      </p:sp>
      <p:graphicFrame>
        <p:nvGraphicFramePr>
          <p:cNvPr id="3" name="Diagram 2">
            <a:extLst>
              <a:ext uri="{FF2B5EF4-FFF2-40B4-BE49-F238E27FC236}">
                <a16:creationId xmlns:a16="http://schemas.microsoft.com/office/drawing/2014/main" id="{3198F228-B7FB-1CB0-F7DF-ED264236B642}"/>
              </a:ext>
            </a:extLst>
          </p:cNvPr>
          <p:cNvGraphicFramePr/>
          <p:nvPr>
            <p:extLst>
              <p:ext uri="{D42A27DB-BD31-4B8C-83A1-F6EECF244321}">
                <p14:modId xmlns:p14="http://schemas.microsoft.com/office/powerpoint/2010/main" val="2798842447"/>
              </p:ext>
            </p:extLst>
          </p:nvPr>
        </p:nvGraphicFramePr>
        <p:xfrm>
          <a:off x="1786467" y="1626592"/>
          <a:ext cx="8731260" cy="4587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0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459327" y="-186736"/>
            <a:ext cx="10058400" cy="1450757"/>
          </a:xfrm>
        </p:spPr>
        <p:txBody>
          <a:bodyPr/>
          <a:lstStyle/>
          <a:p>
            <a:pPr marL="914400" indent="-914400">
              <a:buFont typeface="+mj-lt"/>
              <a:buAutoNum type="arabicPeriod" startAt="2"/>
            </a:pPr>
            <a:r>
              <a:rPr lang="en-US" sz="4800" b="1" dirty="0"/>
              <a:t>Scope and definitions</a:t>
            </a:r>
            <a:endParaRPr lang="en-US" b="1" dirty="0"/>
          </a:p>
        </p:txBody>
      </p:sp>
      <p:sp>
        <p:nvSpPr>
          <p:cNvPr id="5" name="Text Placeholder 1">
            <a:extLst>
              <a:ext uri="{FF2B5EF4-FFF2-40B4-BE49-F238E27FC236}">
                <a16:creationId xmlns:a16="http://schemas.microsoft.com/office/drawing/2014/main" id="{D0EB1BB0-50CB-4947-8FDD-66A4572F7280}"/>
              </a:ext>
            </a:extLst>
          </p:cNvPr>
          <p:cNvSpPr txBox="1">
            <a:spLocks/>
          </p:cNvSpPr>
          <p:nvPr/>
        </p:nvSpPr>
        <p:spPr>
          <a:xfrm>
            <a:off x="459327" y="1933626"/>
            <a:ext cx="10615073" cy="420683"/>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b="1" dirty="0"/>
              <a:t>IAS 16 Property, Plant and Equipment is applied to </a:t>
            </a:r>
          </a:p>
        </p:txBody>
      </p:sp>
      <p:sp>
        <p:nvSpPr>
          <p:cNvPr id="6" name="Text Placeholder 2">
            <a:extLst>
              <a:ext uri="{FF2B5EF4-FFF2-40B4-BE49-F238E27FC236}">
                <a16:creationId xmlns:a16="http://schemas.microsoft.com/office/drawing/2014/main" id="{09C17A31-E4D5-49F9-82ED-5985C4FC1029}"/>
              </a:ext>
            </a:extLst>
          </p:cNvPr>
          <p:cNvSpPr txBox="1">
            <a:spLocks/>
          </p:cNvSpPr>
          <p:nvPr/>
        </p:nvSpPr>
        <p:spPr>
          <a:xfrm>
            <a:off x="682774" y="2480964"/>
            <a:ext cx="8784755" cy="3751483"/>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n-US" sz="2400" dirty="0"/>
              <a:t>tangible assets held by an enterprise for more than one accounting period for use in the </a:t>
            </a:r>
            <a:r>
              <a:rPr lang="en-US" sz="2400" b="1" dirty="0">
                <a:solidFill>
                  <a:srgbClr val="00B0F0"/>
                </a:solidFill>
              </a:rPr>
              <a:t>production or supply of goods or services</a:t>
            </a:r>
            <a:r>
              <a:rPr lang="en-US" sz="2400" dirty="0"/>
              <a:t>, for </a:t>
            </a:r>
            <a:r>
              <a:rPr lang="en-US" sz="2400" b="1" dirty="0">
                <a:solidFill>
                  <a:srgbClr val="00B0F0"/>
                </a:solidFill>
              </a:rPr>
              <a:t>rental</a:t>
            </a:r>
            <a:r>
              <a:rPr lang="en-US" sz="2400" dirty="0"/>
              <a:t> to others or for </a:t>
            </a:r>
            <a:r>
              <a:rPr lang="en-US" sz="2400" b="1" dirty="0">
                <a:solidFill>
                  <a:srgbClr val="00B0F0"/>
                </a:solidFill>
              </a:rPr>
              <a:t>administrative</a:t>
            </a:r>
            <a:r>
              <a:rPr lang="en-US" sz="2400" dirty="0"/>
              <a:t> purposes.</a:t>
            </a:r>
            <a:endParaRPr lang="en-US" sz="1000" dirty="0"/>
          </a:p>
          <a:p>
            <a:pPr marL="0" indent="0">
              <a:buNone/>
            </a:pPr>
            <a:r>
              <a:rPr lang="en-US" sz="2400" dirty="0">
                <a:solidFill>
                  <a:srgbClr val="FF0000"/>
                </a:solidFill>
              </a:rPr>
              <a:t>Exception:</a:t>
            </a:r>
          </a:p>
          <a:p>
            <a:pPr>
              <a:buFont typeface="Arial" panose="020B0604020202020204" pitchFamily="34" charset="0"/>
              <a:buChar char="•"/>
            </a:pPr>
            <a:r>
              <a:rPr lang="en-US" sz="2400" b="1" dirty="0"/>
              <a:t> </a:t>
            </a:r>
            <a:r>
              <a:rPr lang="en-US" sz="2400" dirty="0"/>
              <a:t>Land or building that is rented to others. (IAS 40)</a:t>
            </a:r>
          </a:p>
          <a:p>
            <a:pPr>
              <a:buFont typeface="Arial" panose="020B0604020202020204" pitchFamily="34" charset="0"/>
              <a:buChar char="•"/>
            </a:pPr>
            <a:r>
              <a:rPr lang="da-DK" sz="2400" dirty="0"/>
              <a:t> Assets held for sale (IFRS 5)</a:t>
            </a:r>
          </a:p>
          <a:p>
            <a:pPr>
              <a:buFont typeface="Arial" panose="020B0604020202020204" pitchFamily="34" charset="0"/>
              <a:buChar char="•"/>
            </a:pPr>
            <a:r>
              <a:rPr lang="en-US" sz="2400" dirty="0"/>
              <a:t> Biological assets (IAS 41)</a:t>
            </a:r>
          </a:p>
          <a:p>
            <a:pPr>
              <a:buFont typeface="Arial" panose="020B0604020202020204" pitchFamily="34" charset="0"/>
              <a:buChar char="•"/>
            </a:pPr>
            <a:r>
              <a:rPr lang="en-US" sz="2400" dirty="0"/>
              <a:t> Exploration assets (IFRS 6)</a:t>
            </a:r>
          </a:p>
        </p:txBody>
      </p:sp>
      <p:pic>
        <p:nvPicPr>
          <p:cNvPr id="7" name="Picture 6">
            <a:extLst>
              <a:ext uri="{FF2B5EF4-FFF2-40B4-BE49-F238E27FC236}">
                <a16:creationId xmlns:a16="http://schemas.microsoft.com/office/drawing/2014/main" id="{C4A1C3A1-91AF-4119-9293-F1C09CD936E4}"/>
              </a:ext>
            </a:extLst>
          </p:cNvPr>
          <p:cNvPicPr>
            <a:picLocks noChangeAspect="1"/>
          </p:cNvPicPr>
          <p:nvPr/>
        </p:nvPicPr>
        <p:blipFill>
          <a:blip r:embed="rId2"/>
          <a:stretch>
            <a:fillRect/>
          </a:stretch>
        </p:blipFill>
        <p:spPr>
          <a:xfrm>
            <a:off x="9690977" y="2070586"/>
            <a:ext cx="1960501" cy="988128"/>
          </a:xfrm>
          <a:prstGeom prst="rect">
            <a:avLst/>
          </a:prstGeom>
        </p:spPr>
      </p:pic>
      <p:pic>
        <p:nvPicPr>
          <p:cNvPr id="8" name="Picture 7">
            <a:extLst>
              <a:ext uri="{FF2B5EF4-FFF2-40B4-BE49-F238E27FC236}">
                <a16:creationId xmlns:a16="http://schemas.microsoft.com/office/drawing/2014/main" id="{51D84572-F33C-4018-AC87-CB9BFBFF4C52}"/>
              </a:ext>
            </a:extLst>
          </p:cNvPr>
          <p:cNvPicPr>
            <a:picLocks noChangeAspect="1"/>
          </p:cNvPicPr>
          <p:nvPr/>
        </p:nvPicPr>
        <p:blipFill>
          <a:blip r:embed="rId3"/>
          <a:stretch>
            <a:fillRect/>
          </a:stretch>
        </p:blipFill>
        <p:spPr>
          <a:xfrm>
            <a:off x="9690976" y="3213646"/>
            <a:ext cx="1960501" cy="988128"/>
          </a:xfrm>
          <a:prstGeom prst="rect">
            <a:avLst/>
          </a:prstGeom>
        </p:spPr>
      </p:pic>
      <p:pic>
        <p:nvPicPr>
          <p:cNvPr id="9" name="Picture 8">
            <a:extLst>
              <a:ext uri="{FF2B5EF4-FFF2-40B4-BE49-F238E27FC236}">
                <a16:creationId xmlns:a16="http://schemas.microsoft.com/office/drawing/2014/main" id="{623688A1-1C05-49D5-B859-DE88B8A72BFC}"/>
              </a:ext>
            </a:extLst>
          </p:cNvPr>
          <p:cNvPicPr>
            <a:picLocks noChangeAspect="1"/>
          </p:cNvPicPr>
          <p:nvPr/>
        </p:nvPicPr>
        <p:blipFill>
          <a:blip r:embed="rId4"/>
          <a:stretch>
            <a:fillRect/>
          </a:stretch>
        </p:blipFill>
        <p:spPr>
          <a:xfrm>
            <a:off x="9690977" y="4356706"/>
            <a:ext cx="1960501" cy="921245"/>
          </a:xfrm>
          <a:prstGeom prst="rect">
            <a:avLst/>
          </a:prstGeom>
        </p:spPr>
      </p:pic>
    </p:spTree>
    <p:extLst>
      <p:ext uri="{BB962C8B-B14F-4D97-AF65-F5344CB8AC3E}">
        <p14:creationId xmlns:p14="http://schemas.microsoft.com/office/powerpoint/2010/main" val="106257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C265-7F5E-43DA-CE78-FEFC0250B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0A7F6-8204-B836-2C1F-A1F2E202B8AF}"/>
              </a:ext>
            </a:extLst>
          </p:cNvPr>
          <p:cNvSpPr>
            <a:spLocks noGrp="1"/>
          </p:cNvSpPr>
          <p:nvPr>
            <p:ph type="title"/>
          </p:nvPr>
        </p:nvSpPr>
        <p:spPr>
          <a:xfrm>
            <a:off x="459327" y="-186736"/>
            <a:ext cx="10058400" cy="1450757"/>
          </a:xfrm>
        </p:spPr>
        <p:txBody>
          <a:bodyPr/>
          <a:lstStyle/>
          <a:p>
            <a:pPr marL="914400" indent="-914400">
              <a:buFont typeface="+mj-lt"/>
              <a:buAutoNum type="arabicPeriod" startAt="2"/>
            </a:pPr>
            <a:r>
              <a:rPr lang="en-US" sz="4800" b="1" dirty="0"/>
              <a:t>Scope and definitions</a:t>
            </a:r>
            <a:endParaRPr lang="en-US" b="1" dirty="0"/>
          </a:p>
        </p:txBody>
      </p:sp>
      <p:sp>
        <p:nvSpPr>
          <p:cNvPr id="6" name="Text Placeholder 2">
            <a:extLst>
              <a:ext uri="{FF2B5EF4-FFF2-40B4-BE49-F238E27FC236}">
                <a16:creationId xmlns:a16="http://schemas.microsoft.com/office/drawing/2014/main" id="{A61F0AA4-AD66-7C5D-1CE9-6AC131040E1E}"/>
              </a:ext>
            </a:extLst>
          </p:cNvPr>
          <p:cNvSpPr txBox="1">
            <a:spLocks/>
          </p:cNvSpPr>
          <p:nvPr/>
        </p:nvSpPr>
        <p:spPr>
          <a:xfrm>
            <a:off x="1096149" y="2066098"/>
            <a:ext cx="6997983" cy="3751483"/>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en-US" sz="2400" b="1" dirty="0"/>
              <a:t>Key terms:</a:t>
            </a:r>
          </a:p>
          <a:p>
            <a:pPr algn="just">
              <a:buFont typeface="Wingdings" panose="05000000000000000000" pitchFamily="2" charset="2"/>
              <a:buChar char="v"/>
            </a:pPr>
            <a:r>
              <a:rPr lang="en-US" sz="2400" dirty="0"/>
              <a:t> Cost</a:t>
            </a:r>
          </a:p>
          <a:p>
            <a:pPr algn="just">
              <a:buFont typeface="Wingdings" panose="05000000000000000000" pitchFamily="2" charset="2"/>
              <a:buChar char="v"/>
            </a:pPr>
            <a:r>
              <a:rPr lang="en-US" sz="2400" dirty="0"/>
              <a:t> Carrying amount</a:t>
            </a:r>
          </a:p>
          <a:p>
            <a:pPr algn="just">
              <a:buFont typeface="Wingdings" panose="05000000000000000000" pitchFamily="2" charset="2"/>
              <a:buChar char="v"/>
            </a:pPr>
            <a:r>
              <a:rPr lang="en-US" sz="2400" dirty="0"/>
              <a:t> Depreciation</a:t>
            </a:r>
          </a:p>
          <a:p>
            <a:pPr algn="just">
              <a:buFont typeface="Wingdings" panose="05000000000000000000" pitchFamily="2" charset="2"/>
              <a:buChar char="v"/>
            </a:pPr>
            <a:r>
              <a:rPr lang="en-US" sz="2400" dirty="0"/>
              <a:t> Residual value</a:t>
            </a:r>
          </a:p>
          <a:p>
            <a:pPr algn="just">
              <a:buFont typeface="Wingdings" panose="05000000000000000000" pitchFamily="2" charset="2"/>
              <a:buChar char="v"/>
            </a:pPr>
            <a:r>
              <a:rPr lang="en-US" sz="2400" dirty="0"/>
              <a:t> Useful life</a:t>
            </a:r>
          </a:p>
        </p:txBody>
      </p:sp>
    </p:spTree>
    <p:extLst>
      <p:ext uri="{BB962C8B-B14F-4D97-AF65-F5344CB8AC3E}">
        <p14:creationId xmlns:p14="http://schemas.microsoft.com/office/powerpoint/2010/main" val="1367511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459327" y="-186736"/>
            <a:ext cx="10058400" cy="1450757"/>
          </a:xfrm>
        </p:spPr>
        <p:txBody>
          <a:bodyPr/>
          <a:lstStyle/>
          <a:p>
            <a:pPr marL="914400" indent="-914400">
              <a:buFont typeface="+mj-lt"/>
              <a:buAutoNum type="arabicPeriod" startAt="3"/>
            </a:pPr>
            <a:r>
              <a:rPr lang="en-US" sz="4800" b="1" dirty="0"/>
              <a:t>Recognition criteria</a:t>
            </a:r>
            <a:endParaRPr lang="en-US" b="1" dirty="0"/>
          </a:p>
        </p:txBody>
      </p:sp>
      <p:sp>
        <p:nvSpPr>
          <p:cNvPr id="5" name="Text Placeholder 1">
            <a:extLst>
              <a:ext uri="{FF2B5EF4-FFF2-40B4-BE49-F238E27FC236}">
                <a16:creationId xmlns:a16="http://schemas.microsoft.com/office/drawing/2014/main" id="{D0EB1BB0-50CB-4947-8FDD-66A4572F7280}"/>
              </a:ext>
            </a:extLst>
          </p:cNvPr>
          <p:cNvSpPr txBox="1">
            <a:spLocks/>
          </p:cNvSpPr>
          <p:nvPr/>
        </p:nvSpPr>
        <p:spPr>
          <a:xfrm>
            <a:off x="992727" y="2159794"/>
            <a:ext cx="7177606" cy="718873"/>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b="1" dirty="0"/>
              <a:t>An item is recognized as PPE if</a:t>
            </a:r>
          </a:p>
        </p:txBody>
      </p:sp>
      <p:sp>
        <p:nvSpPr>
          <p:cNvPr id="10" name="Text Placeholder 2">
            <a:extLst>
              <a:ext uri="{FF2B5EF4-FFF2-40B4-BE49-F238E27FC236}">
                <a16:creationId xmlns:a16="http://schemas.microsoft.com/office/drawing/2014/main" id="{BA5C7A0B-C3A0-44FA-A976-643CE11888B0}"/>
              </a:ext>
            </a:extLst>
          </p:cNvPr>
          <p:cNvSpPr txBox="1">
            <a:spLocks/>
          </p:cNvSpPr>
          <p:nvPr/>
        </p:nvSpPr>
        <p:spPr>
          <a:xfrm>
            <a:off x="992726" y="2918936"/>
            <a:ext cx="9878474" cy="1204332"/>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
            </a:pPr>
            <a:r>
              <a:rPr lang="en-US" sz="2400" dirty="0"/>
              <a:t>It is probable that future economic benefits will flow to the entity; and</a:t>
            </a:r>
          </a:p>
          <a:p>
            <a:pPr lvl="1">
              <a:buFont typeface="Wingdings" panose="05000000000000000000" pitchFamily="2" charset="2"/>
              <a:buChar char="§"/>
            </a:pPr>
            <a:r>
              <a:rPr lang="en-US" sz="2400" dirty="0"/>
              <a:t>The cost of the item can be measured reliably.</a:t>
            </a:r>
          </a:p>
        </p:txBody>
      </p:sp>
    </p:spTree>
    <p:extLst>
      <p:ext uri="{BB962C8B-B14F-4D97-AF65-F5344CB8AC3E}">
        <p14:creationId xmlns:p14="http://schemas.microsoft.com/office/powerpoint/2010/main" val="388432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459327" y="-186736"/>
            <a:ext cx="10058400" cy="1450757"/>
          </a:xfrm>
        </p:spPr>
        <p:txBody>
          <a:bodyPr/>
          <a:lstStyle/>
          <a:p>
            <a:pPr marL="914400" indent="-914400">
              <a:buFont typeface="+mj-lt"/>
              <a:buAutoNum type="arabicPeriod" startAt="4"/>
            </a:pPr>
            <a:r>
              <a:rPr lang="en-US" sz="4800" b="1" dirty="0"/>
              <a:t>Initial measurement</a:t>
            </a:r>
            <a:endParaRPr lang="en-US" b="1" dirty="0"/>
          </a:p>
        </p:txBody>
      </p:sp>
      <p:sp>
        <p:nvSpPr>
          <p:cNvPr id="5" name="Text Placeholder 1">
            <a:extLst>
              <a:ext uri="{FF2B5EF4-FFF2-40B4-BE49-F238E27FC236}">
                <a16:creationId xmlns:a16="http://schemas.microsoft.com/office/drawing/2014/main" id="{D0EB1BB0-50CB-4947-8FDD-66A4572F7280}"/>
              </a:ext>
            </a:extLst>
          </p:cNvPr>
          <p:cNvSpPr txBox="1">
            <a:spLocks/>
          </p:cNvSpPr>
          <p:nvPr/>
        </p:nvSpPr>
        <p:spPr>
          <a:xfrm>
            <a:off x="1109050" y="2161727"/>
            <a:ext cx="8758953" cy="1157207"/>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en-GB" sz="2800" b="1" dirty="0"/>
              <a:t>PPE is Initially measured at cost (amount paid to buy).</a:t>
            </a:r>
          </a:p>
          <a:p>
            <a:pPr>
              <a:buFont typeface="Wingdings" panose="05000000000000000000" pitchFamily="2" charset="2"/>
              <a:buChar char="Ø"/>
            </a:pPr>
            <a:r>
              <a:rPr lang="en-GB" sz="2800" b="1" dirty="0"/>
              <a:t>Cost includes all the costs to get the asset ready for use:</a:t>
            </a:r>
          </a:p>
        </p:txBody>
      </p:sp>
      <p:sp>
        <p:nvSpPr>
          <p:cNvPr id="6" name="Text Placeholder 2">
            <a:extLst>
              <a:ext uri="{FF2B5EF4-FFF2-40B4-BE49-F238E27FC236}">
                <a16:creationId xmlns:a16="http://schemas.microsoft.com/office/drawing/2014/main" id="{2A0CDEAA-F1CD-492E-B685-E7CEC7AE8508}"/>
              </a:ext>
            </a:extLst>
          </p:cNvPr>
          <p:cNvSpPr txBox="1">
            <a:spLocks/>
          </p:cNvSpPr>
          <p:nvPr/>
        </p:nvSpPr>
        <p:spPr>
          <a:xfrm>
            <a:off x="1439276" y="3429000"/>
            <a:ext cx="9313448" cy="2514524"/>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600"/>
              </a:spcBef>
              <a:buFont typeface="Calibri" panose="020F0502020204030204" pitchFamily="34" charset="0"/>
              <a:buNone/>
            </a:pPr>
            <a:r>
              <a:rPr lang="en-US" sz="2400" dirty="0">
                <a:latin typeface="Calibri" panose="020F0502020204030204" pitchFamily="34" charset="0"/>
              </a:rPr>
              <a:t>1. Purchase price, less discounts</a:t>
            </a:r>
          </a:p>
          <a:p>
            <a:pPr marL="0" indent="0">
              <a:spcBef>
                <a:spcPts val="600"/>
              </a:spcBef>
              <a:buFont typeface="Calibri" panose="020F0502020204030204" pitchFamily="34" charset="0"/>
              <a:buNone/>
            </a:pPr>
            <a:r>
              <a:rPr lang="en-US" sz="2400" dirty="0">
                <a:latin typeface="Calibri" panose="020F0502020204030204" pitchFamily="34" charset="0"/>
              </a:rPr>
              <a:t>2. Import duties and non-refundable taxes</a:t>
            </a:r>
          </a:p>
          <a:p>
            <a:pPr marL="0" indent="0">
              <a:spcBef>
                <a:spcPts val="600"/>
              </a:spcBef>
              <a:buFont typeface="Calibri" panose="020F0502020204030204" pitchFamily="34" charset="0"/>
              <a:buNone/>
            </a:pPr>
            <a:r>
              <a:rPr lang="en-US" sz="2400" dirty="0">
                <a:latin typeface="Calibri" panose="020F0502020204030204" pitchFamily="34" charset="0"/>
              </a:rPr>
              <a:t>3. Installation and construction costs</a:t>
            </a:r>
          </a:p>
          <a:p>
            <a:pPr marL="0" indent="0">
              <a:spcBef>
                <a:spcPts val="600"/>
              </a:spcBef>
              <a:buFont typeface="Calibri" panose="020F0502020204030204" pitchFamily="34" charset="0"/>
              <a:buNone/>
            </a:pPr>
            <a:r>
              <a:rPr lang="en-US" sz="2400" dirty="0">
                <a:latin typeface="Calibri" panose="020F0502020204030204" pitchFamily="34" charset="0"/>
              </a:rPr>
              <a:t>4. </a:t>
            </a:r>
            <a:r>
              <a:rPr lang="en-GB" sz="2400" dirty="0">
                <a:latin typeface="Calibri" panose="020F0502020204030204" pitchFamily="34" charset="0"/>
              </a:rPr>
              <a:t>Directly attributable costs (installation, delivery, professional fees)</a:t>
            </a:r>
            <a:endParaRPr lang="en-US" sz="2400" dirty="0">
              <a:latin typeface="Calibri" panose="020F0502020204030204" pitchFamily="34" charset="0"/>
            </a:endParaRPr>
          </a:p>
          <a:p>
            <a:pPr marL="0" indent="0">
              <a:spcBef>
                <a:spcPts val="600"/>
              </a:spcBef>
              <a:buFont typeface="Calibri" panose="020F0502020204030204" pitchFamily="34" charset="0"/>
              <a:buNone/>
            </a:pPr>
            <a:r>
              <a:rPr lang="en-US" sz="2400" dirty="0">
                <a:latin typeface="Calibri" panose="020F0502020204030204" pitchFamily="34" charset="0"/>
              </a:rPr>
              <a:t>5. Estimated cost of required removal or restoration.</a:t>
            </a:r>
            <a:endParaRPr lang="en-US" sz="2800" dirty="0"/>
          </a:p>
        </p:txBody>
      </p:sp>
    </p:spTree>
    <p:extLst>
      <p:ext uri="{BB962C8B-B14F-4D97-AF65-F5344CB8AC3E}">
        <p14:creationId xmlns:p14="http://schemas.microsoft.com/office/powerpoint/2010/main" val="332979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368585" y="-270498"/>
            <a:ext cx="10058400" cy="1450757"/>
          </a:xfrm>
        </p:spPr>
        <p:txBody>
          <a:bodyPr>
            <a:normAutofit/>
          </a:bodyPr>
          <a:lstStyle/>
          <a:p>
            <a:pPr marL="742950" indent="-742950">
              <a:buFont typeface="+mj-lt"/>
              <a:buAutoNum type="arabicPeriod" startAt="5"/>
            </a:pPr>
            <a:r>
              <a:rPr lang="en-US" sz="4400" b="1" dirty="0"/>
              <a:t>Subsequent measurement</a:t>
            </a:r>
          </a:p>
        </p:txBody>
      </p:sp>
      <p:sp>
        <p:nvSpPr>
          <p:cNvPr id="5" name="Text Placeholder 1">
            <a:extLst>
              <a:ext uri="{FF2B5EF4-FFF2-40B4-BE49-F238E27FC236}">
                <a16:creationId xmlns:a16="http://schemas.microsoft.com/office/drawing/2014/main" id="{D0EB1BB0-50CB-4947-8FDD-66A4572F7280}"/>
              </a:ext>
            </a:extLst>
          </p:cNvPr>
          <p:cNvSpPr txBox="1">
            <a:spLocks/>
          </p:cNvSpPr>
          <p:nvPr/>
        </p:nvSpPr>
        <p:spPr>
          <a:xfrm>
            <a:off x="992727" y="2123124"/>
            <a:ext cx="6999806" cy="420683"/>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b="1" dirty="0"/>
              <a:t>Reporting entities have the choice of:</a:t>
            </a:r>
          </a:p>
        </p:txBody>
      </p:sp>
      <p:sp>
        <p:nvSpPr>
          <p:cNvPr id="7" name="Text Placeholder 2">
            <a:extLst>
              <a:ext uri="{FF2B5EF4-FFF2-40B4-BE49-F238E27FC236}">
                <a16:creationId xmlns:a16="http://schemas.microsoft.com/office/drawing/2014/main" id="{D5CBE194-61D5-4D21-B6B4-715D8EECC8C5}"/>
              </a:ext>
            </a:extLst>
          </p:cNvPr>
          <p:cNvSpPr txBox="1">
            <a:spLocks/>
          </p:cNvSpPr>
          <p:nvPr/>
        </p:nvSpPr>
        <p:spPr>
          <a:xfrm>
            <a:off x="1554935" y="3013305"/>
            <a:ext cx="7783992" cy="2684762"/>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dirty="0">
                <a:latin typeface="Calibri-Bold"/>
              </a:rPr>
              <a:t>1. THE COST MODEL</a:t>
            </a:r>
          </a:p>
          <a:p>
            <a:pPr marL="0" indent="0">
              <a:buFont typeface="Calibri" panose="020F0502020204030204" pitchFamily="34" charset="0"/>
              <a:buNone/>
            </a:pPr>
            <a:r>
              <a:rPr lang="en-GB" sz="1800" dirty="0">
                <a:latin typeface="Calibri" panose="020F0502020204030204" pitchFamily="34" charset="0"/>
              </a:rPr>
              <a:t>Carrying amount = cost less accumulated depreciation and impairment</a:t>
            </a:r>
            <a:endParaRPr lang="en-US" sz="1800" dirty="0">
              <a:latin typeface="Calibri" panose="020F0502020204030204" pitchFamily="34" charset="0"/>
            </a:endParaRPr>
          </a:p>
          <a:p>
            <a:pPr marL="0" indent="0">
              <a:buFont typeface="Calibri" panose="020F0502020204030204" pitchFamily="34" charset="0"/>
              <a:buNone/>
            </a:pPr>
            <a:r>
              <a:rPr lang="en-US" sz="1800" b="1" dirty="0">
                <a:latin typeface="Calibri-Bold"/>
              </a:rPr>
              <a:t>2. THE REVALUATION MODEL</a:t>
            </a:r>
          </a:p>
          <a:p>
            <a:pPr>
              <a:buFont typeface="Wingdings" panose="05000000000000000000" pitchFamily="2" charset="2"/>
              <a:buChar char="v"/>
            </a:pPr>
            <a:r>
              <a:rPr lang="en-GB" sz="1800" dirty="0">
                <a:latin typeface="Calibri" panose="020F0502020204030204" pitchFamily="34" charset="0"/>
              </a:rPr>
              <a:t> Carrying amount = fair value at revaluation date less subsequent depreciation and impairment.</a:t>
            </a:r>
          </a:p>
          <a:p>
            <a:pPr>
              <a:buFont typeface="Wingdings" panose="05000000000000000000" pitchFamily="2" charset="2"/>
              <a:buChar char="v"/>
            </a:pPr>
            <a:r>
              <a:rPr lang="en-GB" sz="1800" dirty="0">
                <a:latin typeface="Calibri" panose="020F0502020204030204" pitchFamily="34" charset="0"/>
              </a:rPr>
              <a:t> Revaluations must be regular enough to approximate fair value</a:t>
            </a:r>
            <a:endParaRPr lang="en-US" sz="1800" dirty="0">
              <a:latin typeface="Calibri" panose="020F0502020204030204" pitchFamily="34" charset="0"/>
            </a:endParaRPr>
          </a:p>
        </p:txBody>
      </p:sp>
    </p:spTree>
    <p:extLst>
      <p:ext uri="{BB962C8B-B14F-4D97-AF65-F5344CB8AC3E}">
        <p14:creationId xmlns:p14="http://schemas.microsoft.com/office/powerpoint/2010/main" val="95419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8.0.6804"/>
  <p:tag name="SLIDO_PRESENTATION_ID" val="479a41fb-b940-4199-bfc5-26ebaf5f240a"/>
  <p:tag name="SLIDO_EVENT_UUID" val="e3ffbd93-ef18-4d6c-ad0b-eb68a92bdfde"/>
  <p:tag name="SLIDO_EVENT_SECTION_UUID" val="39595225-ddf0-4924-a44b-89f03c1854f5"/>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TU4NjEyMjJ9"/>
  <p:tag name="SLIDO_TYPE" val="SlidoPoll"/>
  <p:tag name="SLIDO_POLL_UUID" val="25397f7a-c12a-4338-969b-ab7880a1fa80"/>
  <p:tag name="SLIDO_POLL_QUESTION_UUID" val="83b432e0-fa44-487e-bb5a-bd027eeef2a1"/>
  <p:tag name="SLIDO_TIMELINE" val="W3sicG9sbFF1ZXN0aW9uVXVpZCI6IjgzYjQzMmUwLWZhNDQtNDg3ZS1iYjVhLWJkMDI3ZWVlZjJhMSIsInNob3dSZXN1bHRzIjpmYWxzZSwic2hvd0NvcnJlY3RBbnN3ZXJzIjpmYWxzZSwidm90aW5nTG9ja2VkIjpmYWxzZX0seyJwb2xsUXVlc3Rpb25VdWlkIjoiODNiNDMyZTAtZmE0NC00ODdlLWJiNWEtYmQwMjdlZWVmMmExIiwic2hvd1Jlc3VsdHMiOnRydWUsInNob3dDb3JyZWN0QW5zd2VycyI6ZmFsc2UsInZvdGluZ0xvY2tlZCI6dHJ1ZX0seyJwb2xsUXVlc3Rpb25VdWlkIjoiODNiNDMyZTAtZmE0NC00ODdlLWJiNWEtYmQwMjdlZWVmMmExIiwic2hvd1Jlc3VsdHMiOnRydWUsInNob3dDb3JyZWN0QW5zd2VycyI6dHJ1ZSwidm90aW5nTG9ja2VkIjp0cnVlfV0="/>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TU4NjEzMTd9"/>
  <p:tag name="SLIDO_TYPE" val="SlidoPoll"/>
  <p:tag name="SLIDO_POLL_UUID" val="25397f7a-c12a-4338-969b-ab7880a1fa80"/>
  <p:tag name="SLIDO_POLL_QUESTION_UUID" val="76ee5f42-9eee-4ccd-b4d9-73a143c262cd"/>
  <p:tag name="SLIDO_TIMELINE" val="W3sicG9sbFF1ZXN0aW9uVXVpZCI6Ijc2ZWU1ZjQyLTllZWUtNGNjZC1iNGQ5LTczYTE0M2MyNjJjZCIsInNob3dSZXN1bHRzIjpmYWxzZSwic2hvd0NvcnJlY3RBbnN3ZXJzIjpmYWxzZSwidm90aW5nTG9ja2VkIjpmYWxzZX0seyJwb2xsUXVlc3Rpb25VdWlkIjoiNzZlZTVmNDItOWVlZS00Y2NkLWI0ZDktNzNhMTQzYzI2MmNkIiwic2hvd1Jlc3VsdHMiOnRydWUsInNob3dDb3JyZWN0QW5zd2VycyI6ZmFsc2UsInZvdGluZ0xvY2tlZCI6dHJ1ZX0seyJwb2xsUXVlc3Rpb25VdWlkIjoiNzZlZTVmNDItOWVlZS00Y2NkLWI0ZDktNzNhMTQzYzI2MmNkIiwic2hvd1Jlc3VsdHMiOnRydWUsInNob3dDb3JyZWN0QW5zd2VycyI6dHJ1ZSwidm90aW5nTG9ja2VkIjp0cnVlfSx7InNjcmVlbiI6IlF1aXpMZWFkZXJib2FyZCIsInBvbGxRdWVzdGlvblV1aWQiOiI3NmVlNWY0Mi05ZWVlLTRjY2QtYjRkOS03M2ExNDNjMjYyY2QiLCJzaG93UmVzdWx0cyI6dHJ1ZSwic2hvd0NvcnJlY3RBbnN3ZXJzIjp0cnVlLCJ2b3RpbmdMb2NrZWQiOnRydWV9XQ=="/>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TU4NjExMTl9"/>
  <p:tag name="SLIDO_TYPE" val="SlidoPoll"/>
  <p:tag name="SLIDO_POLL_UUID" val="25397f7a-c12a-4338-969b-ab7880a1fa80"/>
  <p:tag name="SLIDO_POLL_QUESTION_UUID" val="7b4c2c76-3182-421e-bdbf-32dec6988efd"/>
  <p:tag name="SLIDO_TIMELINE" val="W3sic2NyZWVuIjoiUXVpekpvaW5pbmciLCJzaG93UmVzdWx0cyI6ZmFsc2UsInNob3dDb3JyZWN0QW5zd2VycyI6ZmFsc2UsInZvdGluZ0xvY2tlZCI6ZmFsc2V9LHsicG9sbFF1ZXN0aW9uVXVpZCI6IjdiNGMyYzc2LTMxODItNDIxZS1iZGJmLTMyZGVjNjk4OGVmZCIsInNob3dSZXN1bHRzIjpmYWxzZSwic2hvd0NvcnJlY3RBbnN3ZXJzIjpmYWxzZSwidm90aW5nTG9ja2VkIjpmYWxzZX0seyJwb2xsUXVlc3Rpb25VdWlkIjoiN2I0YzJjNzYtMzE4Mi00MjFlLWJkYmYtMzJkZWM2OTg4ZWZkIiwic2hvd1Jlc3VsdHMiOnRydWUsInNob3dDb3JyZWN0QW5zd2VycyI6ZmFsc2UsInZvdGluZ0xvY2tlZCI6dHJ1ZX0seyJwb2xsUXVlc3Rpb25VdWlkIjoiN2I0YzJjNzYtMzE4Mi00MjFlLWJkYmYtMzJkZWM2OTg4ZWZkIiwic2hvd1Jlc3VsdHMiOnRydWUsInNob3dDb3JyZWN0QW5zd2VycyI6dHJ1ZSwidm90aW5nTG9ja2VkIjp0cnVlfV0="/>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TU4NjExNTF9"/>
  <p:tag name="SLIDO_TYPE" val="SlidoPoll"/>
  <p:tag name="SLIDO_POLL_UUID" val="25397f7a-c12a-4338-969b-ab7880a1fa80"/>
  <p:tag name="SLIDO_POLL_QUESTION_UUID" val="c66dd7bd-b563-4cd8-b195-01cf47387265"/>
  <p:tag name="SLIDO_TIMELINE" val="W3sicG9sbFF1ZXN0aW9uVXVpZCI6ImM2NmRkN2JkLWI1NjMtNGNkOC1iMTk1LTAxY2Y0NzM4NzI2NSIsInNob3dSZXN1bHRzIjpmYWxzZSwic2hvd0NvcnJlY3RBbnN3ZXJzIjpmYWxzZSwidm90aW5nTG9ja2VkIjpmYWxzZX0seyJwb2xsUXVlc3Rpb25VdWlkIjoiYzY2ZGQ3YmQtYjU2My00Y2Q4LWIxOTUtMDFjZjQ3Mzg3MjY1Iiwic2hvd1Jlc3VsdHMiOnRydWUsInNob3dDb3JyZWN0QW5zd2VycyI6ZmFsc2UsInZvdGluZ0xvY2tlZCI6dHJ1ZX0seyJwb2xsUXVlc3Rpb25VdWlkIjoiYzY2ZGQ3YmQtYjU2My00Y2Q4LWIxOTUtMDFjZjQ3Mzg3MjY1Iiwic2hvd1Jlc3VsdHMiOnRydWUsInNob3dDb3JyZWN0QW5zd2VycyI6dHJ1ZSwidm90aW5nTG9ja2VkIjp0cnV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TU4NjExODl9"/>
  <p:tag name="SLIDO_TYPE" val="SlidoPoll"/>
  <p:tag name="SLIDO_POLL_UUID" val="25397f7a-c12a-4338-969b-ab7880a1fa80"/>
  <p:tag name="SLIDO_POLL_QUESTION_UUID" val="18739c6c-2909-4f42-8442-725310532478"/>
  <p:tag name="SLIDO_TIMELINE" val="W3sicG9sbFF1ZXN0aW9uVXVpZCI6IjE4NzM5YzZjLTI5MDktNGY0Mi04NDQyLTcyNTMxMDUzMjQ3OCIsInNob3dSZXN1bHRzIjpmYWxzZSwic2hvd0NvcnJlY3RBbnN3ZXJzIjpmYWxzZSwidm90aW5nTG9ja2VkIjpmYWxzZX0seyJwb2xsUXVlc3Rpb25VdWlkIjoiMTg3MzljNmMtMjkwOS00ZjQyLTg0NDItNzI1MzEwNTMyNDc4Iiwic2hvd1Jlc3VsdHMiOnRydWUsInNob3dDb3JyZWN0QW5zd2VycyI6ZmFsc2UsInZvdGluZ0xvY2tlZCI6dHJ1ZX0seyJwb2xsUXVlc3Rpb25VdWlkIjoiMTg3MzljNmMtMjkwOS00ZjQyLTg0NDItNzI1MzEwNTMyNDc4Iiwic2hvd1Jlc3VsdHMiOnRydWUsInNob3dDb3JyZWN0QW5zd2VycyI6dHJ1ZSwidm90aW5nTG9ja2VkIjp0cnV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_Win32_JB_SL_v2.potx" id="{2FF4D238-6E02-4AF5-A7F8-E0CA002E79A6}" vid="{1CA406FA-5E6E-436F-98F0-C190AE288A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B1648-C213-44D3-9464-4287A4D41EE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296B531D-03AC-47F6-A16F-C6773C191BBB}">
  <ds:schemaRefs>
    <ds:schemaRef ds:uri="http://schemas.microsoft.com/sharepoint/v3/contenttype/forms"/>
  </ds:schemaRefs>
</ds:datastoreItem>
</file>

<file path=customXml/itemProps3.xml><?xml version="1.0" encoding="utf-8"?>
<ds:datastoreItem xmlns:ds="http://schemas.openxmlformats.org/officeDocument/2006/customXml" ds:itemID="{6AF71F79-8D13-4C55-9450-609041DE5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{36E5E562-21D8-4D39-AE6F-916291FCB7E4}tf22581678_win32</Template>
  <TotalTime>1866</TotalTime>
  <Words>1176</Words>
  <Application>Microsoft Office PowerPoint</Application>
  <PresentationFormat>Widescreen</PresentationFormat>
  <Paragraphs>150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Calibri-Bold</vt:lpstr>
      <vt:lpstr>Wingdings</vt:lpstr>
      <vt:lpstr>RetrospectVTI</vt:lpstr>
      <vt:lpstr>PowerPoint Presentation</vt:lpstr>
      <vt:lpstr>Contents</vt:lpstr>
      <vt:lpstr>Introduction to IAS 16</vt:lpstr>
      <vt:lpstr>Introduction to IAS 16</vt:lpstr>
      <vt:lpstr>Scope and definitions</vt:lpstr>
      <vt:lpstr>Scope and definitions</vt:lpstr>
      <vt:lpstr>Recognition criteria</vt:lpstr>
      <vt:lpstr>Initial measurement</vt:lpstr>
      <vt:lpstr>Subsequent measurement</vt:lpstr>
      <vt:lpstr>Depreciation and useful life</vt:lpstr>
      <vt:lpstr>Impairment and derecognition</vt:lpstr>
      <vt:lpstr>Disclosure requirements</vt:lpstr>
      <vt:lpstr>Disclosure requirements</vt:lpstr>
      <vt:lpstr>PowerPoint Presentation</vt:lpstr>
      <vt:lpstr>PowerPoint Presentation</vt:lpstr>
      <vt:lpstr>PowerPoint Presentation</vt:lpstr>
      <vt:lpstr>PowerPoint Presentation</vt:lpstr>
      <vt:lpstr>PowerPoint Presentation</vt:lpstr>
      <vt:lpstr>Amendment to ISA 16</vt:lpstr>
      <vt:lpstr>Amendment to ISA 16</vt:lpstr>
      <vt:lpstr>Amendment to ISA 16</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Management Skills</dc:title>
  <dc:creator>គាត ហេង (KEAT HENG)</dc:creator>
  <cp:lastModifiedBy>Lenovo</cp:lastModifiedBy>
  <cp:revision>125</cp:revision>
  <dcterms:created xsi:type="dcterms:W3CDTF">2023-12-01T03:05:33Z</dcterms:created>
  <dcterms:modified xsi:type="dcterms:W3CDTF">2025-08-22T11:15:55Z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